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6" r:id="rId2"/>
    <p:sldId id="265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2" r:id="rId11"/>
    <p:sldId id="267" r:id="rId12"/>
    <p:sldId id="268" r:id="rId13"/>
    <p:sldId id="275" r:id="rId14"/>
    <p:sldId id="277" r:id="rId15"/>
    <p:sldId id="270" r:id="rId16"/>
    <p:sldId id="272" r:id="rId17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F84B49A-E002-4827-92B3-2E57E83B0196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B47D461-A1F1-4781-9FE6-3EF2D54D678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8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174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109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662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9010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35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373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3895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957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2840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264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0714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123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7269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C5EBAD-A8E5-F140-A94F-F24D308FC5C3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555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E6FB-E4B5-4C7D-9B8E-7B19129645D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8414-6FBF-4FB8-AA37-5A29982D1A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3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E6FB-E4B5-4C7D-9B8E-7B19129645D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8414-6FBF-4FB8-AA37-5A29982D1A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71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E6FB-E4B5-4C7D-9B8E-7B19129645D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8414-6FBF-4FB8-AA37-5A29982D1A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23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E6FB-E4B5-4C7D-9B8E-7B19129645D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8414-6FBF-4FB8-AA37-5A29982D1A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72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E6FB-E4B5-4C7D-9B8E-7B19129645D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8414-6FBF-4FB8-AA37-5A29982D1A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66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E6FB-E4B5-4C7D-9B8E-7B19129645D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8414-6FBF-4FB8-AA37-5A29982D1A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87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E6FB-E4B5-4C7D-9B8E-7B19129645D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8414-6FBF-4FB8-AA37-5A29982D1A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69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E6FB-E4B5-4C7D-9B8E-7B19129645D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8414-6FBF-4FB8-AA37-5A29982D1A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E6FB-E4B5-4C7D-9B8E-7B19129645D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8414-6FBF-4FB8-AA37-5A29982D1A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9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E6FB-E4B5-4C7D-9B8E-7B19129645D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8414-6FBF-4FB8-AA37-5A29982D1A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41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6E6FB-E4B5-4C7D-9B8E-7B19129645D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88414-6FBF-4FB8-AA37-5A29982D1A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36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E6FB-E4B5-4C7D-9B8E-7B19129645DC}" type="datetimeFigureOut">
              <a:rPr lang="en-GB" smtClean="0"/>
              <a:t>15/05/2015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88414-6FBF-4FB8-AA37-5A29982D1AA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0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manitoba.ca/faculties/arts/anthropology/tutor/index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96915"/>
            <a:ext cx="7772400" cy="2387600"/>
          </a:xfrm>
        </p:spPr>
        <p:txBody>
          <a:bodyPr/>
          <a:lstStyle/>
          <a:p>
            <a:r>
              <a:rPr lang="de-DE" dirty="0"/>
              <a:t>Familie und Elitenbildung in China 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4276590"/>
            <a:ext cx="6858000" cy="1655762"/>
          </a:xfrm>
        </p:spPr>
        <p:txBody>
          <a:bodyPr/>
          <a:lstStyle/>
          <a:p>
            <a:r>
              <a:rPr lang="en-GB" dirty="0" err="1" smtClean="0"/>
              <a:t>Proseminar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SS 2015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41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5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723900" y="1524000"/>
            <a:ext cx="7696200" cy="4114800"/>
          </a:xfrm>
        </p:spPr>
        <p:txBody>
          <a:bodyPr/>
          <a:lstStyle/>
          <a:p>
            <a:pPr marL="0" indent="0" algn="ctr">
              <a:buNone/>
            </a:pPr>
            <a:endParaRPr lang="de-CH" sz="4000" dirty="0">
              <a:latin typeface="Helvetica"/>
              <a:cs typeface="Helvetica"/>
            </a:endParaRPr>
          </a:p>
          <a:p>
            <a:pPr marL="0" indent="0" algn="ctr">
              <a:buNone/>
            </a:pPr>
            <a:endParaRPr lang="de-CH" sz="4000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996305" y="2919411"/>
            <a:ext cx="576263" cy="43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168423" y="4188760"/>
            <a:ext cx="576263" cy="4318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438286" y="3523598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88243" y="3063874"/>
            <a:ext cx="936625" cy="73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88243" y="3208336"/>
            <a:ext cx="936625" cy="73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289854" y="3208336"/>
            <a:ext cx="20522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269105" y="2559049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/>
              <a:t>Mutter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212231" y="2560271"/>
            <a:ext cx="66377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 smtClean="0"/>
              <a:t>Onkel</a:t>
            </a:r>
            <a:endParaRPr lang="de-DE" altLang="en-US" sz="1600" dirty="0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7660130" y="2919411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5428105" y="3135311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7591436" y="2559049"/>
            <a:ext cx="640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 smtClean="0"/>
              <a:t>Tante</a:t>
            </a:r>
            <a:endParaRPr lang="de-DE" altLang="en-US" sz="1600" dirty="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924868" y="2559049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/>
              <a:t>Vater</a:t>
            </a: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4168423" y="471104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b="1" dirty="0"/>
              <a:t>Ego</a:t>
            </a:r>
          </a:p>
        </p:txBody>
      </p:sp>
      <p:sp>
        <p:nvSpPr>
          <p:cNvPr id="45" name="AutoShape 5"/>
          <p:cNvSpPr>
            <a:spLocks noChangeArrowheads="1"/>
          </p:cNvSpPr>
          <p:nvPr/>
        </p:nvSpPr>
        <p:spPr bwMode="auto">
          <a:xfrm>
            <a:off x="6299147" y="2919411"/>
            <a:ext cx="576263" cy="43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1984252" y="2955130"/>
            <a:ext cx="576262" cy="431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de-DE" dirty="0">
              <a:ea typeface="PMingLiU" panose="02020500000000000000" pitchFamily="18" charset="-120"/>
            </a:endParaRPr>
          </a:p>
        </p:txBody>
      </p:sp>
      <p:sp>
        <p:nvSpPr>
          <p:cNvPr id="46" name="Oval 4"/>
          <p:cNvSpPr>
            <a:spLocks noChangeArrowheads="1"/>
          </p:cNvSpPr>
          <p:nvPr/>
        </p:nvSpPr>
        <p:spPr bwMode="auto">
          <a:xfrm>
            <a:off x="786616" y="2925422"/>
            <a:ext cx="503238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269105" y="2919412"/>
            <a:ext cx="503238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2001694" y="2570147"/>
            <a:ext cx="66377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 smtClean="0"/>
              <a:t>Onkel</a:t>
            </a:r>
            <a:endParaRPr lang="de-DE" altLang="en-US" sz="1600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674575" y="2556639"/>
            <a:ext cx="640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 smtClean="0"/>
              <a:t>Tante</a:t>
            </a:r>
            <a:endParaRPr lang="de-DE" altLang="en-US" sz="1600" dirty="0"/>
          </a:p>
        </p:txBody>
      </p:sp>
      <p:sp>
        <p:nvSpPr>
          <p:cNvPr id="49" name="Rechteck 48"/>
          <p:cNvSpPr/>
          <p:nvPr/>
        </p:nvSpPr>
        <p:spPr>
          <a:xfrm>
            <a:off x="723900" y="1444899"/>
            <a:ext cx="2800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>
                <a:solidFill>
                  <a:srgbClr val="131413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Kognatische</a:t>
            </a:r>
            <a:r>
              <a:rPr lang="de-DE" dirty="0" smtClean="0">
                <a:solidFill>
                  <a:srgbClr val="131413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 Deszendenz</a:t>
            </a:r>
            <a:endParaRPr lang="en-GB" dirty="0"/>
          </a:p>
        </p:txBody>
      </p:sp>
      <p:sp>
        <p:nvSpPr>
          <p:cNvPr id="50" name="Textfeld 49"/>
          <p:cNvSpPr txBox="1"/>
          <p:nvPr/>
        </p:nvSpPr>
        <p:spPr>
          <a:xfrm>
            <a:off x="674575" y="5638800"/>
            <a:ext cx="247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Deutsches</a:t>
            </a:r>
            <a:r>
              <a:rPr lang="en-GB" dirty="0" smtClean="0"/>
              <a:t> System </a:t>
            </a:r>
            <a:r>
              <a:rPr lang="en-GB" dirty="0" err="1" smtClean="0"/>
              <a:t>heute</a:t>
            </a:r>
            <a:endParaRPr lang="en-GB" dirty="0"/>
          </a:p>
        </p:txBody>
      </p:sp>
      <p:sp>
        <p:nvSpPr>
          <p:cNvPr id="26" name="Textfeld 25"/>
          <p:cNvSpPr txBox="1"/>
          <p:nvPr/>
        </p:nvSpPr>
        <p:spPr>
          <a:xfrm>
            <a:off x="3922414" y="1906522"/>
            <a:ext cx="100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0070C0"/>
                </a:solidFill>
              </a:rPr>
              <a:t>biilateral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5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Anthropologische</a:t>
            </a:r>
            <a:r>
              <a:rPr lang="en-GB" dirty="0" smtClean="0"/>
              <a:t> </a:t>
            </a:r>
            <a:r>
              <a:rPr lang="en-GB" dirty="0" err="1" smtClean="0"/>
              <a:t>Bezeichnungen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072212"/>
              </p:ext>
            </p:extLst>
          </p:nvPr>
        </p:nvGraphicFramePr>
        <p:xfrm>
          <a:off x="1382486" y="2468563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Deutsch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Englisch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Format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Format 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Ego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Ego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Vater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Father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Mutter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Mother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Bruder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Brother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Schwester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Sister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 (Z)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Sohn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Tochter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Daughter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Ehefrau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Wife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Ehemann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Husband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94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Inhaltsplatzhalter 1"/>
          <p:cNvSpPr txBox="1">
            <a:spLocks/>
          </p:cNvSpPr>
          <p:nvPr/>
        </p:nvSpPr>
        <p:spPr>
          <a:xfrm>
            <a:off x="781050" y="19780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mtClean="0"/>
              <a:t>Anthropologische Bezeichnungen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>
            <a:off x="903514" y="2993571"/>
            <a:ext cx="60829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Onkel</a:t>
            </a:r>
            <a:r>
              <a:rPr lang="en-GB" dirty="0" smtClean="0"/>
              <a:t> </a:t>
            </a:r>
            <a:r>
              <a:rPr lang="en-GB" dirty="0" err="1" smtClean="0"/>
              <a:t>väterlicherseits</a:t>
            </a:r>
            <a:r>
              <a:rPr lang="en-GB" dirty="0" smtClean="0"/>
              <a:t> = Father’s Brother = </a:t>
            </a:r>
            <a:r>
              <a:rPr lang="en-GB" dirty="0" err="1" smtClean="0"/>
              <a:t>FaBr</a:t>
            </a:r>
            <a:r>
              <a:rPr lang="en-GB" dirty="0" smtClean="0"/>
              <a:t> = FB</a:t>
            </a:r>
          </a:p>
          <a:p>
            <a:r>
              <a:rPr lang="en-GB" dirty="0" err="1" smtClean="0"/>
              <a:t>Onkel</a:t>
            </a:r>
            <a:r>
              <a:rPr lang="en-GB" dirty="0" smtClean="0"/>
              <a:t> </a:t>
            </a:r>
            <a:r>
              <a:rPr lang="en-GB" dirty="0" err="1" smtClean="0"/>
              <a:t>mütterlicherseits</a:t>
            </a:r>
            <a:r>
              <a:rPr lang="en-GB" dirty="0" smtClean="0"/>
              <a:t> = Mother’s Brother = </a:t>
            </a:r>
            <a:r>
              <a:rPr lang="en-GB" dirty="0" err="1" smtClean="0"/>
              <a:t>MoBr</a:t>
            </a:r>
            <a:r>
              <a:rPr lang="en-GB" dirty="0" smtClean="0"/>
              <a:t> = MB</a:t>
            </a:r>
          </a:p>
          <a:p>
            <a:r>
              <a:rPr lang="en-GB" dirty="0"/>
              <a:t>C</a:t>
            </a:r>
            <a:r>
              <a:rPr lang="en-GB" dirty="0" smtClean="0"/>
              <a:t>ousin </a:t>
            </a:r>
            <a:r>
              <a:rPr lang="en-GB" dirty="0" err="1" smtClean="0"/>
              <a:t>väterlicherseits</a:t>
            </a:r>
            <a:r>
              <a:rPr lang="en-GB" dirty="0" smtClean="0"/>
              <a:t> = Father’s Brother’s Son = </a:t>
            </a:r>
            <a:r>
              <a:rPr lang="en-GB" dirty="0" err="1" smtClean="0"/>
              <a:t>FaBrSo</a:t>
            </a:r>
            <a:r>
              <a:rPr lang="en-GB" dirty="0" smtClean="0"/>
              <a:t> = FBS</a:t>
            </a:r>
          </a:p>
          <a:p>
            <a:r>
              <a:rPr lang="en-GB" dirty="0" err="1" smtClean="0"/>
              <a:t>Schwiegervater</a:t>
            </a:r>
            <a:r>
              <a:rPr lang="en-GB" dirty="0" smtClean="0"/>
              <a:t> (</a:t>
            </a:r>
            <a:r>
              <a:rPr lang="en-GB" dirty="0" err="1" smtClean="0"/>
              <a:t>Vater</a:t>
            </a:r>
            <a:r>
              <a:rPr lang="en-GB" dirty="0" smtClean="0"/>
              <a:t> der </a:t>
            </a:r>
            <a:r>
              <a:rPr lang="en-GB" dirty="0" err="1" smtClean="0"/>
              <a:t>Ehefrau</a:t>
            </a:r>
            <a:r>
              <a:rPr lang="en-GB" dirty="0" smtClean="0"/>
              <a:t>) = Wife’s Father = </a:t>
            </a:r>
            <a:r>
              <a:rPr lang="en-GB" dirty="0" err="1" smtClean="0"/>
              <a:t>WiFa</a:t>
            </a:r>
            <a:r>
              <a:rPr lang="en-GB" dirty="0" smtClean="0"/>
              <a:t> =WF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7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723900" y="1491735"/>
            <a:ext cx="3027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131413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Chinesische Begriffsbildung</a:t>
            </a:r>
            <a:endParaRPr lang="en-GB" dirty="0"/>
          </a:p>
        </p:txBody>
      </p:sp>
      <p:sp>
        <p:nvSpPr>
          <p:cNvPr id="2" name="Rechteck 1"/>
          <p:cNvSpPr/>
          <p:nvPr/>
        </p:nvSpPr>
        <p:spPr>
          <a:xfrm>
            <a:off x="345440" y="2541294"/>
            <a:ext cx="8074660" cy="1878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2" indent="-2286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de-DE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Grundbegriffe // </a:t>
            </a:r>
            <a:r>
              <a:rPr lang="de-DE" sz="2400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nuclear</a:t>
            </a:r>
            <a:r>
              <a:rPr lang="de-DE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terms</a:t>
            </a:r>
            <a:endParaRPr lang="en-GB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de-DE" sz="2400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Modifikatoren</a:t>
            </a:r>
            <a:r>
              <a:rPr lang="de-DE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// </a:t>
            </a:r>
            <a:r>
              <a:rPr lang="de-DE" sz="2400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basic</a:t>
            </a:r>
            <a:r>
              <a:rPr lang="de-DE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de-DE" sz="2400" dirty="0" err="1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modifiers</a:t>
            </a:r>
            <a:endParaRPr lang="de-DE" sz="24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de-DE" sz="2400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	Deszendenz und Linearität </a:t>
            </a:r>
            <a:r>
              <a:rPr lang="de-DE" sz="2400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de-DE" sz="2400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Prefix</a:t>
            </a:r>
            <a:endParaRPr lang="de-DE" sz="2400" dirty="0" smtClean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de-DE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Geschlecht  Suffix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3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Gleichschenkliges Dreieck 7"/>
          <p:cNvSpPr/>
          <p:nvPr/>
        </p:nvSpPr>
        <p:spPr>
          <a:xfrm>
            <a:off x="2103678" y="1950397"/>
            <a:ext cx="228600" cy="20682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Gleichschenkliges Dreieck 10"/>
          <p:cNvSpPr/>
          <p:nvPr/>
        </p:nvSpPr>
        <p:spPr>
          <a:xfrm>
            <a:off x="5875735" y="1985115"/>
            <a:ext cx="228600" cy="20682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Gleichschenkliges Dreieck 13"/>
          <p:cNvSpPr/>
          <p:nvPr/>
        </p:nvSpPr>
        <p:spPr>
          <a:xfrm>
            <a:off x="4664719" y="3090083"/>
            <a:ext cx="228600" cy="20682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Gleichschenkliges Dreieck 14"/>
          <p:cNvSpPr/>
          <p:nvPr/>
        </p:nvSpPr>
        <p:spPr>
          <a:xfrm>
            <a:off x="5561371" y="4138424"/>
            <a:ext cx="228600" cy="20682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Gleichschenkliges Dreieck 17"/>
          <p:cNvSpPr/>
          <p:nvPr/>
        </p:nvSpPr>
        <p:spPr>
          <a:xfrm>
            <a:off x="4438828" y="4283165"/>
            <a:ext cx="228600" cy="20682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Gleichschenkliges Dreieck 18"/>
          <p:cNvSpPr/>
          <p:nvPr/>
        </p:nvSpPr>
        <p:spPr>
          <a:xfrm>
            <a:off x="5798859" y="4971886"/>
            <a:ext cx="228600" cy="20682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Ellipse 24"/>
          <p:cNvSpPr/>
          <p:nvPr/>
        </p:nvSpPr>
        <p:spPr>
          <a:xfrm>
            <a:off x="5224667" y="1985115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Ellipse 26"/>
          <p:cNvSpPr/>
          <p:nvPr/>
        </p:nvSpPr>
        <p:spPr>
          <a:xfrm>
            <a:off x="4190998" y="3082161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Ellipse 27"/>
          <p:cNvSpPr/>
          <p:nvPr/>
        </p:nvSpPr>
        <p:spPr>
          <a:xfrm>
            <a:off x="8148374" y="4642508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Ellipse 30"/>
          <p:cNvSpPr/>
          <p:nvPr/>
        </p:nvSpPr>
        <p:spPr>
          <a:xfrm>
            <a:off x="3713601" y="4272279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Ellipse 31"/>
          <p:cNvSpPr/>
          <p:nvPr/>
        </p:nvSpPr>
        <p:spPr>
          <a:xfrm>
            <a:off x="5314562" y="4971886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Gerader Verbinder 46"/>
          <p:cNvCxnSpPr/>
          <p:nvPr/>
        </p:nvCxnSpPr>
        <p:spPr>
          <a:xfrm>
            <a:off x="5443622" y="4732402"/>
            <a:ext cx="4898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/>
          <p:cNvCxnSpPr/>
          <p:nvPr/>
        </p:nvCxnSpPr>
        <p:spPr>
          <a:xfrm>
            <a:off x="3907808" y="4935302"/>
            <a:ext cx="5492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r Verbinder 53"/>
          <p:cNvCxnSpPr/>
          <p:nvPr/>
        </p:nvCxnSpPr>
        <p:spPr>
          <a:xfrm>
            <a:off x="3765582" y="6127060"/>
            <a:ext cx="3416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/>
          <p:cNvCxnSpPr>
            <a:endCxn id="14" idx="0"/>
          </p:cNvCxnSpPr>
          <p:nvPr/>
        </p:nvCxnSpPr>
        <p:spPr>
          <a:xfrm flipH="1">
            <a:off x="4779019" y="2538253"/>
            <a:ext cx="16140" cy="551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Gleichschenkliges Dreieck 70"/>
          <p:cNvSpPr/>
          <p:nvPr/>
        </p:nvSpPr>
        <p:spPr>
          <a:xfrm>
            <a:off x="3790177" y="5486368"/>
            <a:ext cx="228600" cy="18126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Gleichschenkliges Dreieck 73"/>
          <p:cNvSpPr/>
          <p:nvPr/>
        </p:nvSpPr>
        <p:spPr>
          <a:xfrm>
            <a:off x="3993380" y="6378699"/>
            <a:ext cx="228600" cy="20682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Ellipse 75"/>
          <p:cNvSpPr/>
          <p:nvPr/>
        </p:nvSpPr>
        <p:spPr>
          <a:xfrm>
            <a:off x="4363407" y="5502750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Ellipse 78"/>
          <p:cNvSpPr/>
          <p:nvPr/>
        </p:nvSpPr>
        <p:spPr>
          <a:xfrm>
            <a:off x="3657170" y="6389041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feld 81"/>
          <p:cNvSpPr txBox="1"/>
          <p:nvPr/>
        </p:nvSpPr>
        <p:spPr>
          <a:xfrm>
            <a:off x="2364936" y="175678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85" name="Textfeld 84"/>
          <p:cNvSpPr txBox="1"/>
          <p:nvPr/>
        </p:nvSpPr>
        <p:spPr>
          <a:xfrm>
            <a:off x="4359235" y="2906373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86" name="Textfeld 85"/>
          <p:cNvSpPr txBox="1"/>
          <p:nvPr/>
        </p:nvSpPr>
        <p:spPr>
          <a:xfrm>
            <a:off x="5474460" y="182123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cxnSp>
        <p:nvCxnSpPr>
          <p:cNvPr id="93" name="Gerader Verbinder 92"/>
          <p:cNvCxnSpPr>
            <a:endCxn id="74" idx="0"/>
          </p:cNvCxnSpPr>
          <p:nvPr/>
        </p:nvCxnSpPr>
        <p:spPr>
          <a:xfrm>
            <a:off x="4107680" y="6129420"/>
            <a:ext cx="0" cy="249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r Verbinder 93"/>
          <p:cNvCxnSpPr>
            <a:endCxn id="19" idx="0"/>
          </p:cNvCxnSpPr>
          <p:nvPr/>
        </p:nvCxnSpPr>
        <p:spPr>
          <a:xfrm flipH="1">
            <a:off x="5913159" y="4732402"/>
            <a:ext cx="5814" cy="239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Gerader Verbinder 106"/>
          <p:cNvCxnSpPr/>
          <p:nvPr/>
        </p:nvCxnSpPr>
        <p:spPr>
          <a:xfrm flipV="1">
            <a:off x="8237024" y="3724561"/>
            <a:ext cx="10104" cy="896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r Verbinder 109"/>
          <p:cNvCxnSpPr>
            <a:stCxn id="79" idx="0"/>
          </p:cNvCxnSpPr>
          <p:nvPr/>
        </p:nvCxnSpPr>
        <p:spPr>
          <a:xfrm flipH="1" flipV="1">
            <a:off x="3755922" y="6116900"/>
            <a:ext cx="10106" cy="272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r Verbinder 112"/>
          <p:cNvCxnSpPr/>
          <p:nvPr/>
        </p:nvCxnSpPr>
        <p:spPr>
          <a:xfrm flipV="1">
            <a:off x="3900374" y="4923537"/>
            <a:ext cx="13929" cy="558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Gerader Verbinder 115"/>
          <p:cNvCxnSpPr/>
          <p:nvPr/>
        </p:nvCxnSpPr>
        <p:spPr>
          <a:xfrm flipV="1">
            <a:off x="5422213" y="4725710"/>
            <a:ext cx="10160" cy="239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Gerader Verbinder 118"/>
          <p:cNvCxnSpPr>
            <a:endCxn id="168" idx="0"/>
          </p:cNvCxnSpPr>
          <p:nvPr/>
        </p:nvCxnSpPr>
        <p:spPr>
          <a:xfrm>
            <a:off x="5661742" y="2182067"/>
            <a:ext cx="1989" cy="619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r Verbinder 126"/>
          <p:cNvCxnSpPr/>
          <p:nvPr/>
        </p:nvCxnSpPr>
        <p:spPr>
          <a:xfrm flipV="1">
            <a:off x="5680935" y="4359023"/>
            <a:ext cx="725" cy="391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r Verbinder 125"/>
          <p:cNvCxnSpPr>
            <a:stCxn id="18" idx="0"/>
            <a:endCxn id="85" idx="2"/>
          </p:cNvCxnSpPr>
          <p:nvPr/>
        </p:nvCxnSpPr>
        <p:spPr>
          <a:xfrm flipH="1" flipV="1">
            <a:off x="4541336" y="3429593"/>
            <a:ext cx="11792" cy="8535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r Verbinder 140"/>
          <p:cNvCxnSpPr/>
          <p:nvPr/>
        </p:nvCxnSpPr>
        <p:spPr>
          <a:xfrm flipV="1">
            <a:off x="4470188" y="4923537"/>
            <a:ext cx="9603" cy="579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r Verbinder 152"/>
          <p:cNvCxnSpPr/>
          <p:nvPr/>
        </p:nvCxnSpPr>
        <p:spPr>
          <a:xfrm>
            <a:off x="4209581" y="4532530"/>
            <a:ext cx="0" cy="4007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r Verbinder 156"/>
          <p:cNvCxnSpPr/>
          <p:nvPr/>
        </p:nvCxnSpPr>
        <p:spPr>
          <a:xfrm flipH="1">
            <a:off x="3888624" y="5710226"/>
            <a:ext cx="12339" cy="416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Ellipse 119"/>
          <p:cNvSpPr/>
          <p:nvPr/>
        </p:nvSpPr>
        <p:spPr>
          <a:xfrm>
            <a:off x="7407419" y="4133705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8" name="Gerader Verbinder 127"/>
          <p:cNvCxnSpPr/>
          <p:nvPr/>
        </p:nvCxnSpPr>
        <p:spPr>
          <a:xfrm flipV="1">
            <a:off x="7509259" y="3804094"/>
            <a:ext cx="7017" cy="334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Gleichschenkliges Dreieck 130"/>
          <p:cNvSpPr/>
          <p:nvPr/>
        </p:nvSpPr>
        <p:spPr>
          <a:xfrm>
            <a:off x="6522360" y="4673017"/>
            <a:ext cx="228600" cy="20682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Gerader Verbinder 5"/>
          <p:cNvCxnSpPr/>
          <p:nvPr/>
        </p:nvCxnSpPr>
        <p:spPr>
          <a:xfrm>
            <a:off x="4556998" y="3755069"/>
            <a:ext cx="36901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/>
          <p:cNvCxnSpPr>
            <a:stCxn id="15" idx="0"/>
          </p:cNvCxnSpPr>
          <p:nvPr/>
        </p:nvCxnSpPr>
        <p:spPr>
          <a:xfrm flipV="1">
            <a:off x="5675671" y="3744361"/>
            <a:ext cx="8304" cy="394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r Verbinder 139"/>
          <p:cNvCxnSpPr>
            <a:stCxn id="27" idx="0"/>
          </p:cNvCxnSpPr>
          <p:nvPr/>
        </p:nvCxnSpPr>
        <p:spPr>
          <a:xfrm flipV="1">
            <a:off x="4299856" y="2572909"/>
            <a:ext cx="7530" cy="509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r Verbinder 142"/>
          <p:cNvCxnSpPr/>
          <p:nvPr/>
        </p:nvCxnSpPr>
        <p:spPr>
          <a:xfrm flipV="1">
            <a:off x="2282905" y="2564227"/>
            <a:ext cx="2051603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r Verbinder 86"/>
          <p:cNvCxnSpPr>
            <a:stCxn id="131" idx="0"/>
          </p:cNvCxnSpPr>
          <p:nvPr/>
        </p:nvCxnSpPr>
        <p:spPr>
          <a:xfrm flipV="1">
            <a:off x="6636660" y="3764141"/>
            <a:ext cx="9447" cy="908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Gerader Verbinder 153"/>
          <p:cNvCxnSpPr>
            <a:stCxn id="183" idx="0"/>
          </p:cNvCxnSpPr>
          <p:nvPr/>
        </p:nvCxnSpPr>
        <p:spPr>
          <a:xfrm flipV="1">
            <a:off x="3198316" y="2569308"/>
            <a:ext cx="4625" cy="5027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Ellipse 158"/>
          <p:cNvSpPr/>
          <p:nvPr/>
        </p:nvSpPr>
        <p:spPr>
          <a:xfrm>
            <a:off x="2167917" y="3117066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4" name="Gerader Verbinder 163"/>
          <p:cNvCxnSpPr>
            <a:stCxn id="159" idx="0"/>
          </p:cNvCxnSpPr>
          <p:nvPr/>
        </p:nvCxnSpPr>
        <p:spPr>
          <a:xfrm flipH="1" flipV="1">
            <a:off x="2273393" y="2554886"/>
            <a:ext cx="3382" cy="562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Gleichschenkliges Dreieck 182"/>
          <p:cNvSpPr/>
          <p:nvPr/>
        </p:nvSpPr>
        <p:spPr>
          <a:xfrm>
            <a:off x="3084016" y="3072044"/>
            <a:ext cx="228600" cy="20682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Ellipse 194"/>
          <p:cNvSpPr/>
          <p:nvPr/>
        </p:nvSpPr>
        <p:spPr>
          <a:xfrm>
            <a:off x="2761796" y="1944577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88" name="Gerader Verbinder 3087"/>
          <p:cNvCxnSpPr>
            <a:stCxn id="82" idx="2"/>
          </p:cNvCxnSpPr>
          <p:nvPr/>
        </p:nvCxnSpPr>
        <p:spPr>
          <a:xfrm>
            <a:off x="2547037" y="2280001"/>
            <a:ext cx="0" cy="289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hteck 2"/>
          <p:cNvSpPr/>
          <p:nvPr/>
        </p:nvSpPr>
        <p:spPr>
          <a:xfrm>
            <a:off x="6166295" y="188266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祖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239633" y="629744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孙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914794" y="305295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父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764104" y="303291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母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3887913" y="519908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子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567991" y="517799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女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5167945" y="39554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兄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6121368" y="456489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弟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6646107" y="4006361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姊</a:t>
            </a:r>
            <a:r>
              <a:rPr lang="en-US" altLang="zh-TW" dirty="0"/>
              <a:t>/ </a:t>
            </a:r>
            <a:r>
              <a:rPr lang="zh-TW" altLang="en-US" dirty="0"/>
              <a:t>姐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8385365" y="43405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妹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67" name="Gleichschenkliges Dreieck 166"/>
          <p:cNvSpPr/>
          <p:nvPr/>
        </p:nvSpPr>
        <p:spPr>
          <a:xfrm>
            <a:off x="7052224" y="3311016"/>
            <a:ext cx="228600" cy="20682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8" name="Gleichschenkliges Dreieck 167"/>
          <p:cNvSpPr/>
          <p:nvPr/>
        </p:nvSpPr>
        <p:spPr>
          <a:xfrm>
            <a:off x="5549431" y="2801657"/>
            <a:ext cx="228600" cy="20682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9" name="Ellipse 168"/>
          <p:cNvSpPr/>
          <p:nvPr/>
        </p:nvSpPr>
        <p:spPr>
          <a:xfrm>
            <a:off x="7884087" y="2949536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1" name="Gerader Verbinder 170"/>
          <p:cNvCxnSpPr/>
          <p:nvPr/>
        </p:nvCxnSpPr>
        <p:spPr>
          <a:xfrm>
            <a:off x="4779019" y="2539897"/>
            <a:ext cx="3233159" cy="17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Gerader Verbinder 172"/>
          <p:cNvCxnSpPr/>
          <p:nvPr/>
        </p:nvCxnSpPr>
        <p:spPr>
          <a:xfrm flipV="1">
            <a:off x="7157366" y="2536739"/>
            <a:ext cx="18316" cy="7763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Gerader Verbinder 173"/>
          <p:cNvCxnSpPr>
            <a:stCxn id="169" idx="0"/>
          </p:cNvCxnSpPr>
          <p:nvPr/>
        </p:nvCxnSpPr>
        <p:spPr>
          <a:xfrm flipH="1" flipV="1">
            <a:off x="7992944" y="2537925"/>
            <a:ext cx="1" cy="411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Rechteck 233"/>
          <p:cNvSpPr/>
          <p:nvPr/>
        </p:nvSpPr>
        <p:spPr>
          <a:xfrm>
            <a:off x="5093588" y="263611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伯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8" name="Rechteck 237"/>
          <p:cNvSpPr/>
          <p:nvPr/>
        </p:nvSpPr>
        <p:spPr>
          <a:xfrm>
            <a:off x="6659586" y="321234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叔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0" name="Rechteck 239"/>
          <p:cNvSpPr/>
          <p:nvPr/>
        </p:nvSpPr>
        <p:spPr>
          <a:xfrm>
            <a:off x="7462260" y="272472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姑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2669099" y="300090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舅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1691518" y="303291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姨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3034833" y="187223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岳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" name="Textfeld 203"/>
          <p:cNvSpPr txBox="1"/>
          <p:nvPr/>
        </p:nvSpPr>
        <p:spPr>
          <a:xfrm>
            <a:off x="4024729" y="414412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50" name="Rechteck 49"/>
          <p:cNvSpPr/>
          <p:nvPr/>
        </p:nvSpPr>
        <p:spPr>
          <a:xfrm>
            <a:off x="8569538" y="5297737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甥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6001025" y="48901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姪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4710099" y="4210554"/>
            <a:ext cx="556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de-DE" altLang="zh-TW" dirty="0" smtClean="0"/>
              <a:t>[</a:t>
            </a:r>
            <a:r>
              <a:rPr lang="zh-TW" altLang="en-US" dirty="0" smtClean="0"/>
              <a:t>夫</a:t>
            </a:r>
            <a:r>
              <a:rPr lang="de-DE" altLang="zh-TW" dirty="0" smtClean="0"/>
              <a:t>]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3277201" y="419843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妻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2" name="Textfeld 211"/>
          <p:cNvSpPr txBox="1"/>
          <p:nvPr/>
        </p:nvSpPr>
        <p:spPr>
          <a:xfrm>
            <a:off x="3412874" y="530314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258" name="Ellipse 257"/>
          <p:cNvSpPr/>
          <p:nvPr/>
        </p:nvSpPr>
        <p:spPr>
          <a:xfrm>
            <a:off x="3194328" y="5465150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hteck 61"/>
          <p:cNvSpPr/>
          <p:nvPr/>
        </p:nvSpPr>
        <p:spPr>
          <a:xfrm>
            <a:off x="2756397" y="536265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婦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2" name="Gleichschenkliges Dreieck 261"/>
          <p:cNvSpPr/>
          <p:nvPr/>
        </p:nvSpPr>
        <p:spPr>
          <a:xfrm>
            <a:off x="5007955" y="5509012"/>
            <a:ext cx="228600" cy="18126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3" name="Textfeld 262"/>
          <p:cNvSpPr txBox="1"/>
          <p:nvPr/>
        </p:nvSpPr>
        <p:spPr>
          <a:xfrm>
            <a:off x="4630652" y="532578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264" name="Rechteck 263"/>
          <p:cNvSpPr/>
          <p:nvPr/>
        </p:nvSpPr>
        <p:spPr>
          <a:xfrm>
            <a:off x="5270925" y="541819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壻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5" name="Rechteck 264"/>
          <p:cNvSpPr/>
          <p:nvPr/>
        </p:nvSpPr>
        <p:spPr>
          <a:xfrm>
            <a:off x="6437486" y="271736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嫂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8" name="Textfeld 267"/>
          <p:cNvSpPr txBox="1"/>
          <p:nvPr/>
        </p:nvSpPr>
        <p:spPr>
          <a:xfrm>
            <a:off x="5801021" y="262240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=</a:t>
            </a:r>
            <a:endParaRPr lang="en-GB" sz="2800" dirty="0"/>
          </a:p>
        </p:txBody>
      </p:sp>
      <p:sp>
        <p:nvSpPr>
          <p:cNvPr id="269" name="Ellipse 268"/>
          <p:cNvSpPr/>
          <p:nvPr/>
        </p:nvSpPr>
        <p:spPr>
          <a:xfrm>
            <a:off x="6153522" y="2835803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0" name="Rechteck 269"/>
          <p:cNvSpPr/>
          <p:nvPr/>
        </p:nvSpPr>
        <p:spPr>
          <a:xfrm>
            <a:off x="723900" y="1491735"/>
            <a:ext cx="1591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131413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Grundbegriffe</a:t>
            </a:r>
            <a:endParaRPr lang="en-GB" dirty="0"/>
          </a:p>
        </p:txBody>
      </p:sp>
      <p:sp>
        <p:nvSpPr>
          <p:cNvPr id="271" name="Gleichschenkliges Dreieck 270"/>
          <p:cNvSpPr/>
          <p:nvPr/>
        </p:nvSpPr>
        <p:spPr>
          <a:xfrm>
            <a:off x="6763990" y="5482403"/>
            <a:ext cx="228600" cy="20682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2" name="Ellipse 271"/>
          <p:cNvSpPr/>
          <p:nvPr/>
        </p:nvSpPr>
        <p:spPr>
          <a:xfrm>
            <a:off x="6279693" y="5482403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3" name="Gerader Verbinder 272"/>
          <p:cNvCxnSpPr/>
          <p:nvPr/>
        </p:nvCxnSpPr>
        <p:spPr>
          <a:xfrm>
            <a:off x="6408753" y="5242919"/>
            <a:ext cx="4898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Gerader Verbinder 273"/>
          <p:cNvCxnSpPr>
            <a:endCxn id="271" idx="0"/>
          </p:cNvCxnSpPr>
          <p:nvPr/>
        </p:nvCxnSpPr>
        <p:spPr>
          <a:xfrm flipH="1">
            <a:off x="6878290" y="5242919"/>
            <a:ext cx="5814" cy="239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Gerader Verbinder 274"/>
          <p:cNvCxnSpPr/>
          <p:nvPr/>
        </p:nvCxnSpPr>
        <p:spPr>
          <a:xfrm flipV="1">
            <a:off x="6387344" y="5236227"/>
            <a:ext cx="10160" cy="239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Gerader Verbinder 275"/>
          <p:cNvCxnSpPr/>
          <p:nvPr/>
        </p:nvCxnSpPr>
        <p:spPr>
          <a:xfrm flipV="1">
            <a:off x="6646066" y="4869540"/>
            <a:ext cx="725" cy="391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7" name="Gleichschenkliges Dreieck 276"/>
          <p:cNvSpPr/>
          <p:nvPr/>
        </p:nvSpPr>
        <p:spPr>
          <a:xfrm>
            <a:off x="7638855" y="4933030"/>
            <a:ext cx="228600" cy="20682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8" name="Ellipse 277"/>
          <p:cNvSpPr/>
          <p:nvPr/>
        </p:nvSpPr>
        <p:spPr>
          <a:xfrm>
            <a:off x="7154558" y="4933030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9" name="Gerader Verbinder 278"/>
          <p:cNvCxnSpPr/>
          <p:nvPr/>
        </p:nvCxnSpPr>
        <p:spPr>
          <a:xfrm>
            <a:off x="7283618" y="4693546"/>
            <a:ext cx="4898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Gerader Verbinder 279"/>
          <p:cNvCxnSpPr>
            <a:endCxn id="277" idx="0"/>
          </p:cNvCxnSpPr>
          <p:nvPr/>
        </p:nvCxnSpPr>
        <p:spPr>
          <a:xfrm flipH="1">
            <a:off x="7753155" y="4693546"/>
            <a:ext cx="5814" cy="239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Gerader Verbinder 280"/>
          <p:cNvCxnSpPr/>
          <p:nvPr/>
        </p:nvCxnSpPr>
        <p:spPr>
          <a:xfrm flipV="1">
            <a:off x="7262209" y="4686854"/>
            <a:ext cx="10160" cy="239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Gerader Verbinder 281"/>
          <p:cNvCxnSpPr/>
          <p:nvPr/>
        </p:nvCxnSpPr>
        <p:spPr>
          <a:xfrm flipV="1">
            <a:off x="7520931" y="4320167"/>
            <a:ext cx="725" cy="391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3" name="Gleichschenkliges Dreieck 282"/>
          <p:cNvSpPr/>
          <p:nvPr/>
        </p:nvSpPr>
        <p:spPr>
          <a:xfrm>
            <a:off x="8372417" y="5469553"/>
            <a:ext cx="228600" cy="206829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4" name="Ellipse 283"/>
          <p:cNvSpPr/>
          <p:nvPr/>
        </p:nvSpPr>
        <p:spPr>
          <a:xfrm>
            <a:off x="7888120" y="5469553"/>
            <a:ext cx="217715" cy="2068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5" name="Gerader Verbinder 284"/>
          <p:cNvCxnSpPr/>
          <p:nvPr/>
        </p:nvCxnSpPr>
        <p:spPr>
          <a:xfrm>
            <a:off x="8017180" y="5230069"/>
            <a:ext cx="4898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Gerader Verbinder 285"/>
          <p:cNvCxnSpPr>
            <a:endCxn id="283" idx="0"/>
          </p:cNvCxnSpPr>
          <p:nvPr/>
        </p:nvCxnSpPr>
        <p:spPr>
          <a:xfrm flipH="1">
            <a:off x="8486717" y="5230069"/>
            <a:ext cx="5814" cy="2394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Gerader Verbinder 286"/>
          <p:cNvCxnSpPr/>
          <p:nvPr/>
        </p:nvCxnSpPr>
        <p:spPr>
          <a:xfrm flipV="1">
            <a:off x="7995771" y="5223377"/>
            <a:ext cx="10160" cy="239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Gerader Verbinder 287"/>
          <p:cNvCxnSpPr/>
          <p:nvPr/>
        </p:nvCxnSpPr>
        <p:spPr>
          <a:xfrm flipV="1">
            <a:off x="8254493" y="4856690"/>
            <a:ext cx="725" cy="391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Rechteck 288"/>
          <p:cNvSpPr/>
          <p:nvPr/>
        </p:nvSpPr>
        <p:spPr>
          <a:xfrm>
            <a:off x="6967933" y="541452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zh-TW" altLang="en-US" dirty="0"/>
              <a:t>姪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0" name="Rechteck 289"/>
          <p:cNvSpPr/>
          <p:nvPr/>
        </p:nvSpPr>
        <p:spPr>
          <a:xfrm>
            <a:off x="7859938" y="4816694"/>
            <a:ext cx="398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zh-TW" altLang="en-US" dirty="0"/>
              <a:t>甥</a:t>
            </a:r>
            <a:endParaRPr lang="zh-TW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01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295682"/>
              </p:ext>
            </p:extLst>
          </p:nvPr>
        </p:nvGraphicFramePr>
        <p:xfrm>
          <a:off x="762000" y="2092963"/>
          <a:ext cx="7734300" cy="3971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9577"/>
                <a:gridCol w="1829822"/>
                <a:gridCol w="4734901"/>
              </a:tblGrid>
              <a:tr h="36204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Complementary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9428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 dirty="0">
                          <a:effectLst/>
                        </a:rPr>
                        <a:t>令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Illustrious, worthy, honorable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Prefixed to any standard term, except in instances where special stems are provide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</a:tr>
              <a:tr h="464143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 dirty="0">
                          <a:effectLst/>
                        </a:rPr>
                        <a:t>尊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Honorable, venerable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Used synonymously with ling, but restricted in that it refers only to relatives of higher generation or status than that of the person to whom one is </a:t>
                      </a:r>
                      <a:r>
                        <a:rPr lang="en-GB" sz="1400" u="none" strike="noStrike" dirty="0" smtClean="0">
                          <a:effectLst/>
                        </a:rPr>
                        <a:t>speaking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</a:tr>
              <a:tr h="464143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 dirty="0">
                          <a:effectLst/>
                        </a:rPr>
                        <a:t>贤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Virtuous, worthy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Used alternatively with ling, but restricted in that it refers only to relatives of lower generation and status than that of the person to whom one is speakin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</a:tr>
              <a:tr h="370456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GB" sz="1400" b="1" u="none" strike="noStrike" dirty="0">
                          <a:effectLst/>
                        </a:rPr>
                        <a:t>Depreciatory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09428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 dirty="0">
                          <a:effectLst/>
                        </a:rPr>
                        <a:t>家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Family, dwelling, household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Prefixed to the terms of all sib relatives of higher generation and status than ego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</a:tr>
              <a:tr h="309428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 dirty="0">
                          <a:effectLst/>
                        </a:rPr>
                        <a:t>舍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Cottage, shed, household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Prefixed to the terms of sib relatives of the generation of, but of lower status than, ego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</a:tr>
              <a:tr h="464143"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u="none" strike="noStrike" dirty="0">
                          <a:effectLst/>
                        </a:rPr>
                        <a:t>小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>
                          <a:effectLst/>
                        </a:rPr>
                        <a:t>Minor, junior, small, diminutive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effectLst/>
                        </a:rPr>
                        <a:t>Prefixed to the terms of sib relatives of lower generation than that of ego, principally in reference to one's own children, grandchildren, </a:t>
                      </a:r>
                      <a:r>
                        <a:rPr lang="en-GB" sz="1400" u="none" strike="noStrike" dirty="0" smtClean="0">
                          <a:effectLst/>
                        </a:rPr>
                        <a:t>etc.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46" marR="6446" marT="6446" marB="0" anchor="b"/>
                </a:tc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685800" y="1491735"/>
            <a:ext cx="4993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131413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“Referential modifiers” // Relative</a:t>
            </a:r>
            <a:r>
              <a:rPr lang="zh-CN" altLang="en-US" dirty="0" smtClean="0">
                <a:solidFill>
                  <a:srgbClr val="131413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 </a:t>
            </a:r>
            <a:r>
              <a:rPr lang="en-US" altLang="zh-CN" dirty="0" err="1" smtClean="0">
                <a:solidFill>
                  <a:srgbClr val="131413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Modifikatoren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762000" y="6299200"/>
            <a:ext cx="5193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* </a:t>
            </a:r>
            <a:r>
              <a:rPr lang="en-GB" dirty="0" err="1" smtClean="0">
                <a:solidFill>
                  <a:schemeClr val="bg1">
                    <a:lumMod val="50000"/>
                  </a:schemeClr>
                </a:solidFill>
              </a:rPr>
              <a:t>Fêng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, Han-Yi, “The Chinese Kinship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System” (1937)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431350"/>
            <a:ext cx="7772400" cy="457200"/>
          </a:xfrm>
          <a:ln/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hteck 4"/>
          <p:cNvSpPr/>
          <p:nvPr/>
        </p:nvSpPr>
        <p:spPr>
          <a:xfrm>
            <a:off x="723900" y="1491735"/>
            <a:ext cx="3211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“</a:t>
            </a:r>
            <a:r>
              <a:rPr lang="en-US" altLang="zh-CN" dirty="0" err="1" smtClean="0">
                <a:solidFill>
                  <a:srgbClr val="C00000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Komponente</a:t>
            </a:r>
            <a:r>
              <a:rPr lang="en-US" altLang="zh-CN" dirty="0" smtClean="0">
                <a:solidFill>
                  <a:srgbClr val="C00000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” // </a:t>
            </a:r>
            <a:r>
              <a:rPr lang="de-DE" altLang="zh-CN" dirty="0" smtClean="0">
                <a:solidFill>
                  <a:srgbClr val="C00000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Components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685800" y="6470419"/>
            <a:ext cx="72308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* McCoy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John, “Chinese Kin Terms of Reference and </a:t>
            </a:r>
            <a:r>
              <a:rPr lang="en-GB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Address” (1970) 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62000" y="2065168"/>
            <a:ext cx="3640548" cy="42011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Focus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</a:t>
            </a:r>
            <a:r>
              <a:rPr lang="de-DE" dirty="0" err="1" smtClean="0"/>
              <a:t>intersection</a:t>
            </a:r>
            <a:r>
              <a:rPr lang="de-DE" dirty="0"/>
              <a:t> </a:t>
            </a:r>
            <a:r>
              <a:rPr lang="de-DE" dirty="0" smtClean="0"/>
              <a:t>(F):</a:t>
            </a:r>
          </a:p>
          <a:p>
            <a:r>
              <a:rPr lang="de-DE" dirty="0"/>
              <a:t>	</a:t>
            </a:r>
            <a:r>
              <a:rPr lang="de-DE" dirty="0" smtClean="0">
                <a:solidFill>
                  <a:srgbClr val="0070C0"/>
                </a:solidFill>
              </a:rPr>
              <a:t>F1 – Ego</a:t>
            </a:r>
          </a:p>
          <a:p>
            <a:pPr>
              <a:spcAft>
                <a:spcPts val="600"/>
              </a:spcAft>
            </a:pPr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F2 – </a:t>
            </a:r>
            <a:r>
              <a:rPr lang="de-DE" dirty="0" err="1" smtClean="0">
                <a:solidFill>
                  <a:srgbClr val="0070C0"/>
                </a:solidFill>
              </a:rPr>
              <a:t>Spouse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 err="1" smtClean="0"/>
              <a:t>Descent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within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system</a:t>
            </a:r>
            <a:r>
              <a:rPr lang="de-DE" dirty="0" smtClean="0"/>
              <a:t> (D):</a:t>
            </a:r>
          </a:p>
          <a:p>
            <a:r>
              <a:rPr lang="de-DE" dirty="0"/>
              <a:t>	</a:t>
            </a:r>
            <a:r>
              <a:rPr lang="de-DE" dirty="0" smtClean="0">
                <a:solidFill>
                  <a:srgbClr val="0070C0"/>
                </a:solidFill>
              </a:rPr>
              <a:t>D1 – Male </a:t>
            </a:r>
            <a:r>
              <a:rPr lang="de-DE" dirty="0" err="1" smtClean="0">
                <a:solidFill>
                  <a:srgbClr val="0070C0"/>
                </a:solidFill>
              </a:rPr>
              <a:t>line</a:t>
            </a:r>
            <a:endParaRPr lang="de-DE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D2 – </a:t>
            </a:r>
            <a:r>
              <a:rPr lang="de-DE" dirty="0" err="1" smtClean="0">
                <a:solidFill>
                  <a:srgbClr val="0070C0"/>
                </a:solidFill>
              </a:rPr>
              <a:t>Female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err="1" smtClean="0">
                <a:solidFill>
                  <a:srgbClr val="0070C0"/>
                </a:solidFill>
              </a:rPr>
              <a:t>line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 err="1" smtClean="0"/>
              <a:t>Relationship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alter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ego‘s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dirty="0" smtClean="0"/>
              <a:t> (R):</a:t>
            </a:r>
          </a:p>
          <a:p>
            <a:r>
              <a:rPr lang="de-DE" dirty="0"/>
              <a:t>	</a:t>
            </a:r>
            <a:r>
              <a:rPr lang="de-DE" dirty="0" smtClean="0">
                <a:solidFill>
                  <a:srgbClr val="0070C0"/>
                </a:solidFill>
              </a:rPr>
              <a:t>R1 – Lineal</a:t>
            </a:r>
          </a:p>
          <a:p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R2 </a:t>
            </a:r>
            <a:r>
              <a:rPr lang="de-DE" dirty="0">
                <a:solidFill>
                  <a:srgbClr val="0070C0"/>
                </a:solidFill>
              </a:rPr>
              <a:t>–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  <a:r>
              <a:rPr lang="de-DE" dirty="0" err="1" smtClean="0">
                <a:solidFill>
                  <a:srgbClr val="0070C0"/>
                </a:solidFill>
              </a:rPr>
              <a:t>Collateral</a:t>
            </a:r>
            <a:endParaRPr lang="de-DE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R3 – Affinal</a:t>
            </a:r>
            <a:r>
              <a:rPr lang="de-DE" dirty="0" smtClean="0"/>
              <a:t> </a:t>
            </a:r>
          </a:p>
          <a:p>
            <a:r>
              <a:rPr lang="de-DE" dirty="0"/>
              <a:t>Sex </a:t>
            </a:r>
            <a:r>
              <a:rPr lang="de-DE" dirty="0" err="1"/>
              <a:t>of</a:t>
            </a:r>
            <a:r>
              <a:rPr lang="de-DE" dirty="0"/>
              <a:t> alter (S):</a:t>
            </a:r>
          </a:p>
          <a:p>
            <a:r>
              <a:rPr lang="de-DE" dirty="0"/>
              <a:t>	</a:t>
            </a:r>
            <a:r>
              <a:rPr lang="de-DE" dirty="0">
                <a:solidFill>
                  <a:srgbClr val="0070C0"/>
                </a:solidFill>
              </a:rPr>
              <a:t>S1 – Male</a:t>
            </a:r>
          </a:p>
          <a:p>
            <a:r>
              <a:rPr lang="de-DE" dirty="0">
                <a:solidFill>
                  <a:srgbClr val="0070C0"/>
                </a:solidFill>
              </a:rPr>
              <a:t>	S2 – </a:t>
            </a:r>
            <a:r>
              <a:rPr lang="de-DE" dirty="0" err="1">
                <a:solidFill>
                  <a:srgbClr val="0070C0"/>
                </a:solidFill>
              </a:rPr>
              <a:t>Female</a:t>
            </a:r>
            <a:endParaRPr lang="de-DE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6" name="Textfeld 5"/>
          <p:cNvSpPr txBox="1"/>
          <p:nvPr/>
        </p:nvSpPr>
        <p:spPr>
          <a:xfrm>
            <a:off x="4775200" y="1491735"/>
            <a:ext cx="4026359" cy="55861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Generation </a:t>
            </a:r>
            <a:r>
              <a:rPr lang="de-DE" dirty="0" err="1" smtClean="0"/>
              <a:t>of</a:t>
            </a:r>
            <a:r>
              <a:rPr lang="de-DE" dirty="0" smtClean="0"/>
              <a:t> alter in </a:t>
            </a:r>
            <a:r>
              <a:rPr lang="de-DE" dirty="0" err="1" smtClean="0"/>
              <a:t>relation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Ego (G):</a:t>
            </a:r>
          </a:p>
          <a:p>
            <a:r>
              <a:rPr lang="de-DE" dirty="0"/>
              <a:t>	</a:t>
            </a:r>
            <a:r>
              <a:rPr lang="de-DE" dirty="0" smtClean="0">
                <a:solidFill>
                  <a:srgbClr val="0070C0"/>
                </a:solidFill>
              </a:rPr>
              <a:t>G1 – Zero</a:t>
            </a:r>
          </a:p>
          <a:p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G2 – Plus </a:t>
            </a:r>
            <a:r>
              <a:rPr lang="de-DE" dirty="0" err="1" smtClean="0">
                <a:solidFill>
                  <a:srgbClr val="0070C0"/>
                </a:solidFill>
              </a:rPr>
              <a:t>one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G3 – Minus </a:t>
            </a:r>
            <a:r>
              <a:rPr lang="de-DE" dirty="0" err="1" smtClean="0">
                <a:solidFill>
                  <a:srgbClr val="0070C0"/>
                </a:solidFill>
              </a:rPr>
              <a:t>one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G4 – Plus </a:t>
            </a:r>
            <a:r>
              <a:rPr lang="de-DE" dirty="0" err="1" smtClean="0">
                <a:solidFill>
                  <a:srgbClr val="0070C0"/>
                </a:solidFill>
              </a:rPr>
              <a:t>two</a:t>
            </a:r>
            <a:endParaRPr lang="de-DE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G5 – minus </a:t>
            </a:r>
            <a:r>
              <a:rPr lang="de-DE" dirty="0" err="1" smtClean="0">
                <a:solidFill>
                  <a:srgbClr val="0070C0"/>
                </a:solidFill>
              </a:rPr>
              <a:t>two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 smtClean="0"/>
              <a:t>Relative </a:t>
            </a:r>
            <a:r>
              <a:rPr lang="de-DE" dirty="0" err="1" smtClean="0"/>
              <a:t>age</a:t>
            </a:r>
            <a:r>
              <a:rPr lang="de-DE" dirty="0" smtClean="0"/>
              <a:t> (A):</a:t>
            </a:r>
          </a:p>
          <a:p>
            <a:r>
              <a:rPr lang="de-DE" dirty="0"/>
              <a:t>	</a:t>
            </a:r>
            <a:r>
              <a:rPr lang="de-DE" dirty="0" smtClean="0">
                <a:solidFill>
                  <a:srgbClr val="0070C0"/>
                </a:solidFill>
              </a:rPr>
              <a:t>A1 – </a:t>
            </a:r>
            <a:r>
              <a:rPr lang="de-DE" dirty="0" err="1" smtClean="0">
                <a:solidFill>
                  <a:srgbClr val="0070C0"/>
                </a:solidFill>
              </a:rPr>
              <a:t>Older</a:t>
            </a:r>
            <a:endParaRPr lang="de-DE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A2 – Younger</a:t>
            </a:r>
          </a:p>
          <a:p>
            <a:r>
              <a:rPr lang="de-DE" dirty="0" err="1" smtClean="0"/>
              <a:t>Sibling</a:t>
            </a:r>
            <a:r>
              <a:rPr lang="de-DE" dirty="0" smtClean="0"/>
              <a:t> </a:t>
            </a:r>
            <a:r>
              <a:rPr lang="de-DE" dirty="0" err="1" smtClean="0"/>
              <a:t>order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sex</a:t>
            </a:r>
            <a:r>
              <a:rPr lang="de-DE" dirty="0" smtClean="0"/>
              <a:t> (O):</a:t>
            </a:r>
          </a:p>
          <a:p>
            <a:r>
              <a:rPr lang="de-DE" dirty="0"/>
              <a:t>	</a:t>
            </a:r>
            <a:r>
              <a:rPr lang="de-DE" dirty="0" smtClean="0">
                <a:solidFill>
                  <a:srgbClr val="0070C0"/>
                </a:solidFill>
              </a:rPr>
              <a:t>O1 – First</a:t>
            </a:r>
          </a:p>
          <a:p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O2 – </a:t>
            </a:r>
            <a:r>
              <a:rPr lang="de-DE" dirty="0" err="1" smtClean="0">
                <a:solidFill>
                  <a:srgbClr val="0070C0"/>
                </a:solidFill>
              </a:rPr>
              <a:t>nth</a:t>
            </a:r>
            <a:endParaRPr lang="de-DE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O3 – Last</a:t>
            </a:r>
          </a:p>
          <a:p>
            <a:r>
              <a:rPr lang="de-DE" dirty="0" smtClean="0"/>
              <a:t>Generation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ancestor</a:t>
            </a:r>
            <a:r>
              <a:rPr lang="de-DE" dirty="0" smtClean="0"/>
              <a:t> (C):</a:t>
            </a:r>
          </a:p>
          <a:p>
            <a:r>
              <a:rPr lang="de-DE" dirty="0"/>
              <a:t>	</a:t>
            </a:r>
            <a:r>
              <a:rPr lang="de-DE" dirty="0" smtClean="0">
                <a:solidFill>
                  <a:srgbClr val="0070C0"/>
                </a:solidFill>
              </a:rPr>
              <a:t>C1 – </a:t>
            </a:r>
            <a:r>
              <a:rPr lang="de-DE" dirty="0" err="1" smtClean="0">
                <a:solidFill>
                  <a:srgbClr val="0070C0"/>
                </a:solidFill>
              </a:rPr>
              <a:t>Father‘s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C2 – </a:t>
            </a:r>
            <a:r>
              <a:rPr lang="de-DE" dirty="0" err="1" smtClean="0">
                <a:solidFill>
                  <a:srgbClr val="0070C0"/>
                </a:solidFill>
              </a:rPr>
              <a:t>Grandfather‘s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>
                <a:solidFill>
                  <a:srgbClr val="0070C0"/>
                </a:solidFill>
              </a:rPr>
              <a:t>	</a:t>
            </a:r>
            <a:r>
              <a:rPr lang="de-DE" dirty="0" smtClean="0">
                <a:solidFill>
                  <a:srgbClr val="0070C0"/>
                </a:solidFill>
              </a:rPr>
              <a:t>C3 – Great-</a:t>
            </a:r>
            <a:r>
              <a:rPr lang="de-DE" dirty="0" err="1" smtClean="0">
                <a:solidFill>
                  <a:srgbClr val="0070C0"/>
                </a:solidFill>
              </a:rPr>
              <a:t>Grandfather‘s</a:t>
            </a:r>
            <a:endParaRPr lang="de-DE" dirty="0" smtClean="0">
              <a:solidFill>
                <a:srgbClr val="0070C0"/>
              </a:solidFill>
            </a:endParaRPr>
          </a:p>
          <a:p>
            <a:endParaRPr lang="de-D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25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96915"/>
            <a:ext cx="7772400" cy="2387600"/>
          </a:xfrm>
        </p:spPr>
        <p:txBody>
          <a:bodyPr/>
          <a:lstStyle/>
          <a:p>
            <a:r>
              <a:rPr lang="de-DE" dirty="0" smtClean="0"/>
              <a:t>Chinesische Verwandtschaftsbegriffe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4276590"/>
            <a:ext cx="6858000" cy="1655762"/>
          </a:xfrm>
        </p:spPr>
        <p:txBody>
          <a:bodyPr/>
          <a:lstStyle/>
          <a:p>
            <a:endParaRPr lang="en-GB" dirty="0"/>
          </a:p>
          <a:p>
            <a:r>
              <a:rPr lang="en-GB" dirty="0" smtClean="0"/>
              <a:t>29. April 2015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6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977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>
            <a:normAutofit fontScale="90000"/>
          </a:bodyPr>
          <a:lstStyle/>
          <a:p>
            <a:pPr algn="l"/>
            <a:r>
              <a:rPr lang="de-DE" dirty="0" smtClean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de-DE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5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731520" y="1836420"/>
            <a:ext cx="7696200" cy="4114800"/>
          </a:xfrm>
        </p:spPr>
        <p:txBody>
          <a:bodyPr/>
          <a:lstStyle/>
          <a:p>
            <a:pPr marL="0" indent="0" algn="ctr">
              <a:buNone/>
            </a:pPr>
            <a:endParaRPr lang="de-DE" sz="1800" dirty="0" smtClean="0">
              <a:cs typeface="Helvetica"/>
            </a:endParaRPr>
          </a:p>
          <a:p>
            <a:pPr marL="0" indent="0" algn="ctr">
              <a:buNone/>
            </a:pPr>
            <a:endParaRPr lang="de-DE" sz="1800" dirty="0" smtClean="0">
              <a:solidFill>
                <a:srgbClr val="FF0000"/>
              </a:solidFill>
              <a:cs typeface="Helvetic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822960" y="2380614"/>
            <a:ext cx="7697788" cy="4111625"/>
            <a:chOff x="-3" y="745"/>
            <a:chExt cx="4849" cy="2590"/>
          </a:xfrm>
        </p:grpSpPr>
        <p:grpSp>
          <p:nvGrpSpPr>
            <p:cNvPr id="6" name="Group 57"/>
            <p:cNvGrpSpPr>
              <a:grpSpLocks/>
            </p:cNvGrpSpPr>
            <p:nvPr/>
          </p:nvGrpSpPr>
          <p:grpSpPr bwMode="auto">
            <a:xfrm>
              <a:off x="0" y="748"/>
              <a:ext cx="4843" cy="2584"/>
              <a:chOff x="0" y="748"/>
              <a:chExt cx="4843" cy="2584"/>
            </a:xfrm>
          </p:grpSpPr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0" y="748"/>
                <a:ext cx="4843" cy="212"/>
                <a:chOff x="0" y="748"/>
                <a:chExt cx="4843" cy="212"/>
              </a:xfrm>
            </p:grpSpPr>
            <p:sp>
              <p:nvSpPr>
                <p:cNvPr id="54" name="Rectangle 4"/>
                <p:cNvSpPr>
                  <a:spLocks noChangeArrowheads="1"/>
                </p:cNvSpPr>
                <p:nvPr/>
              </p:nvSpPr>
              <p:spPr bwMode="auto">
                <a:xfrm>
                  <a:off x="0" y="748"/>
                  <a:ext cx="4843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55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748"/>
                  <a:ext cx="4843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9" name="Group 28"/>
              <p:cNvGrpSpPr>
                <a:grpSpLocks/>
              </p:cNvGrpSpPr>
              <p:nvPr/>
            </p:nvGrpSpPr>
            <p:grpSpPr bwMode="auto">
              <a:xfrm>
                <a:off x="0" y="960"/>
                <a:ext cx="1463" cy="518"/>
                <a:chOff x="0" y="960"/>
                <a:chExt cx="1463" cy="518"/>
              </a:xfrm>
            </p:grpSpPr>
            <p:sp>
              <p:nvSpPr>
                <p:cNvPr id="52" name="Rectangle 5"/>
                <p:cNvSpPr>
                  <a:spLocks noChangeArrowheads="1"/>
                </p:cNvSpPr>
                <p:nvPr/>
              </p:nvSpPr>
              <p:spPr bwMode="auto">
                <a:xfrm>
                  <a:off x="0" y="960"/>
                  <a:ext cx="1463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de-DE" altLang="en-US" sz="1800" dirty="0" smtClean="0">
                      <a:latin typeface="+mn-lt"/>
                    </a:rPr>
                    <a:t>Kreis</a:t>
                  </a:r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53" name="Rectangle 27"/>
                <p:cNvSpPr>
                  <a:spLocks noChangeArrowheads="1"/>
                </p:cNvSpPr>
                <p:nvPr/>
              </p:nvSpPr>
              <p:spPr bwMode="auto">
                <a:xfrm>
                  <a:off x="0" y="960"/>
                  <a:ext cx="1463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10" name="Group 30"/>
              <p:cNvGrpSpPr>
                <a:grpSpLocks/>
              </p:cNvGrpSpPr>
              <p:nvPr/>
            </p:nvGrpSpPr>
            <p:grpSpPr bwMode="auto">
              <a:xfrm>
                <a:off x="1463" y="960"/>
                <a:ext cx="862" cy="518"/>
                <a:chOff x="1463" y="960"/>
                <a:chExt cx="862" cy="518"/>
              </a:xfrm>
            </p:grpSpPr>
            <p:sp>
              <p:nvSpPr>
                <p:cNvPr id="50" name="Rectangle 6"/>
                <p:cNvSpPr>
                  <a:spLocks noChangeArrowheads="1"/>
                </p:cNvSpPr>
                <p:nvPr/>
              </p:nvSpPr>
              <p:spPr bwMode="auto">
                <a:xfrm>
                  <a:off x="1463" y="960"/>
                  <a:ext cx="86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de-DE" altLang="en-US" sz="1800" dirty="0" smtClean="0">
                      <a:latin typeface="+mn-lt"/>
                    </a:rPr>
                    <a:t>      </a:t>
                  </a:r>
                </a:p>
                <a:p>
                  <a:pPr algn="ctr"/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51" name="Rectangle 29"/>
                <p:cNvSpPr>
                  <a:spLocks noChangeArrowheads="1"/>
                </p:cNvSpPr>
                <p:nvPr/>
              </p:nvSpPr>
              <p:spPr bwMode="auto">
                <a:xfrm>
                  <a:off x="1463" y="960"/>
                  <a:ext cx="86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11" name="Group 32"/>
              <p:cNvGrpSpPr>
                <a:grpSpLocks/>
              </p:cNvGrpSpPr>
              <p:nvPr/>
            </p:nvGrpSpPr>
            <p:grpSpPr bwMode="auto">
              <a:xfrm>
                <a:off x="2325" y="960"/>
                <a:ext cx="2518" cy="518"/>
                <a:chOff x="2325" y="960"/>
                <a:chExt cx="2518" cy="518"/>
              </a:xfrm>
            </p:grpSpPr>
            <p:sp>
              <p:nvSpPr>
                <p:cNvPr id="48" name="Rectangle 8"/>
                <p:cNvSpPr>
                  <a:spLocks noChangeArrowheads="1"/>
                </p:cNvSpPr>
                <p:nvPr/>
              </p:nvSpPr>
              <p:spPr bwMode="auto">
                <a:xfrm>
                  <a:off x="2325" y="960"/>
                  <a:ext cx="2518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de-DE" altLang="en-US" sz="1800" dirty="0" smtClean="0">
                      <a:solidFill>
                        <a:srgbClr val="000000"/>
                      </a:solidFill>
                      <a:latin typeface="+mn-lt"/>
                    </a:rPr>
                    <a:t>weiblich</a:t>
                  </a:r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49" name="Rectangle 31"/>
                <p:cNvSpPr>
                  <a:spLocks noChangeArrowheads="1"/>
                </p:cNvSpPr>
                <p:nvPr/>
              </p:nvSpPr>
              <p:spPr bwMode="auto">
                <a:xfrm>
                  <a:off x="2325" y="960"/>
                  <a:ext cx="2518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12" name="Group 34"/>
              <p:cNvGrpSpPr>
                <a:grpSpLocks/>
              </p:cNvGrpSpPr>
              <p:nvPr/>
            </p:nvGrpSpPr>
            <p:grpSpPr bwMode="auto">
              <a:xfrm>
                <a:off x="0" y="1478"/>
                <a:ext cx="1463" cy="518"/>
                <a:chOff x="0" y="1478"/>
                <a:chExt cx="1463" cy="518"/>
              </a:xfrm>
            </p:grpSpPr>
            <p:sp>
              <p:nvSpPr>
                <p:cNvPr id="46" name="Rectangle 9"/>
                <p:cNvSpPr>
                  <a:spLocks noChangeArrowheads="1"/>
                </p:cNvSpPr>
                <p:nvPr/>
              </p:nvSpPr>
              <p:spPr bwMode="auto">
                <a:xfrm>
                  <a:off x="0" y="1478"/>
                  <a:ext cx="1463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de-DE" altLang="en-US" sz="1800" dirty="0" smtClean="0">
                      <a:latin typeface="+mn-lt"/>
                    </a:rPr>
                    <a:t>Dreieck</a:t>
                  </a:r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47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1478"/>
                  <a:ext cx="1463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13" name="Group 36"/>
              <p:cNvGrpSpPr>
                <a:grpSpLocks/>
              </p:cNvGrpSpPr>
              <p:nvPr/>
            </p:nvGrpSpPr>
            <p:grpSpPr bwMode="auto">
              <a:xfrm>
                <a:off x="1463" y="1478"/>
                <a:ext cx="862" cy="518"/>
                <a:chOff x="1463" y="1478"/>
                <a:chExt cx="862" cy="518"/>
              </a:xfrm>
            </p:grpSpPr>
            <p:sp>
              <p:nvSpPr>
                <p:cNvPr id="44" name="Rectangle 10"/>
                <p:cNvSpPr>
                  <a:spLocks noChangeArrowheads="1"/>
                </p:cNvSpPr>
                <p:nvPr/>
              </p:nvSpPr>
              <p:spPr bwMode="auto">
                <a:xfrm>
                  <a:off x="1463" y="1478"/>
                  <a:ext cx="86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algn="ctr" eaLnBrk="1" hangingPunct="1"/>
                  <a:r>
                    <a:rPr lang="de-DE" altLang="en-US" sz="1800" dirty="0" smtClean="0">
                      <a:latin typeface="+mn-lt"/>
                    </a:rPr>
                    <a:t>     </a:t>
                  </a:r>
                </a:p>
                <a:p>
                  <a:pPr algn="ctr"/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45" name="Rectangle 35"/>
                <p:cNvSpPr>
                  <a:spLocks noChangeArrowheads="1"/>
                </p:cNvSpPr>
                <p:nvPr/>
              </p:nvSpPr>
              <p:spPr bwMode="auto">
                <a:xfrm>
                  <a:off x="1463" y="1478"/>
                  <a:ext cx="86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14" name="Group 38"/>
              <p:cNvGrpSpPr>
                <a:grpSpLocks/>
              </p:cNvGrpSpPr>
              <p:nvPr/>
            </p:nvGrpSpPr>
            <p:grpSpPr bwMode="auto">
              <a:xfrm>
                <a:off x="2325" y="1478"/>
                <a:ext cx="2518" cy="518"/>
                <a:chOff x="2325" y="1478"/>
                <a:chExt cx="2518" cy="518"/>
              </a:xfrm>
            </p:grpSpPr>
            <p:sp>
              <p:nvSpPr>
                <p:cNvPr id="42" name="Rectangle 12"/>
                <p:cNvSpPr>
                  <a:spLocks noChangeArrowheads="1"/>
                </p:cNvSpPr>
                <p:nvPr/>
              </p:nvSpPr>
              <p:spPr bwMode="auto">
                <a:xfrm>
                  <a:off x="2325" y="1478"/>
                  <a:ext cx="2518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de-DE" altLang="en-US" sz="1800" dirty="0" smtClean="0">
                      <a:solidFill>
                        <a:srgbClr val="000000"/>
                      </a:solidFill>
                      <a:latin typeface="+mn-lt"/>
                    </a:rPr>
                    <a:t>männlich</a:t>
                  </a:r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43" name="Rectangle 37"/>
                <p:cNvSpPr>
                  <a:spLocks noChangeArrowheads="1"/>
                </p:cNvSpPr>
                <p:nvPr/>
              </p:nvSpPr>
              <p:spPr bwMode="auto">
                <a:xfrm>
                  <a:off x="2325" y="1478"/>
                  <a:ext cx="2518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15" name="Group 40"/>
              <p:cNvGrpSpPr>
                <a:grpSpLocks/>
              </p:cNvGrpSpPr>
              <p:nvPr/>
            </p:nvGrpSpPr>
            <p:grpSpPr bwMode="auto">
              <a:xfrm>
                <a:off x="0" y="1996"/>
                <a:ext cx="1463" cy="288"/>
                <a:chOff x="0" y="1996"/>
                <a:chExt cx="1463" cy="288"/>
              </a:xfrm>
            </p:grpSpPr>
            <p:sp>
              <p:nvSpPr>
                <p:cNvPr id="40" name="Rectangle 13"/>
                <p:cNvSpPr>
                  <a:spLocks noChangeArrowheads="1"/>
                </p:cNvSpPr>
                <p:nvPr/>
              </p:nvSpPr>
              <p:spPr bwMode="auto">
                <a:xfrm>
                  <a:off x="0" y="1996"/>
                  <a:ext cx="146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de-DE" altLang="en-US" sz="1800" dirty="0" smtClean="0">
                      <a:solidFill>
                        <a:srgbClr val="000000"/>
                      </a:solidFill>
                      <a:latin typeface="+mn-lt"/>
                    </a:rPr>
                    <a:t>Gleichheitszeichen</a:t>
                  </a:r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41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996"/>
                  <a:ext cx="146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16" name="Group 42"/>
              <p:cNvGrpSpPr>
                <a:grpSpLocks/>
              </p:cNvGrpSpPr>
              <p:nvPr/>
            </p:nvGrpSpPr>
            <p:grpSpPr bwMode="auto">
              <a:xfrm>
                <a:off x="1463" y="1996"/>
                <a:ext cx="862" cy="288"/>
                <a:chOff x="1463" y="1996"/>
                <a:chExt cx="862" cy="288"/>
              </a:xfrm>
            </p:grpSpPr>
            <p:sp>
              <p:nvSpPr>
                <p:cNvPr id="38" name="Rectangle 14"/>
                <p:cNvSpPr>
                  <a:spLocks noChangeArrowheads="1"/>
                </p:cNvSpPr>
                <p:nvPr/>
              </p:nvSpPr>
              <p:spPr bwMode="auto">
                <a:xfrm>
                  <a:off x="1463" y="1996"/>
                  <a:ext cx="86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de-DE" altLang="en-US" sz="1800" dirty="0" smtClean="0">
                      <a:latin typeface="+mn-lt"/>
                    </a:rPr>
                    <a:t>            </a:t>
                  </a:r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39" name="Rectangle 41"/>
                <p:cNvSpPr>
                  <a:spLocks noChangeArrowheads="1"/>
                </p:cNvSpPr>
                <p:nvPr/>
              </p:nvSpPr>
              <p:spPr bwMode="auto">
                <a:xfrm>
                  <a:off x="1463" y="1996"/>
                  <a:ext cx="86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17" name="Group 44"/>
              <p:cNvGrpSpPr>
                <a:grpSpLocks/>
              </p:cNvGrpSpPr>
              <p:nvPr/>
            </p:nvGrpSpPr>
            <p:grpSpPr bwMode="auto">
              <a:xfrm>
                <a:off x="2325" y="1996"/>
                <a:ext cx="2518" cy="288"/>
                <a:chOff x="2325" y="1996"/>
                <a:chExt cx="2518" cy="288"/>
              </a:xfrm>
            </p:grpSpPr>
            <p:sp>
              <p:nvSpPr>
                <p:cNvPr id="36" name="Rectangle 16"/>
                <p:cNvSpPr>
                  <a:spLocks noChangeArrowheads="1"/>
                </p:cNvSpPr>
                <p:nvPr/>
              </p:nvSpPr>
              <p:spPr bwMode="auto">
                <a:xfrm>
                  <a:off x="2325" y="1996"/>
                  <a:ext cx="251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de-DE" altLang="en-US" sz="1800" dirty="0" smtClean="0">
                      <a:solidFill>
                        <a:srgbClr val="000000"/>
                      </a:solidFill>
                      <a:latin typeface="+mn-lt"/>
                    </a:rPr>
                    <a:t>Ehe</a:t>
                  </a:r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37" name="Rectangle 43"/>
                <p:cNvSpPr>
                  <a:spLocks noChangeArrowheads="1"/>
                </p:cNvSpPr>
                <p:nvPr/>
              </p:nvSpPr>
              <p:spPr bwMode="auto">
                <a:xfrm>
                  <a:off x="2325" y="1996"/>
                  <a:ext cx="251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18" name="Group 46"/>
              <p:cNvGrpSpPr>
                <a:grpSpLocks/>
              </p:cNvGrpSpPr>
              <p:nvPr/>
            </p:nvGrpSpPr>
            <p:grpSpPr bwMode="auto">
              <a:xfrm>
                <a:off x="0" y="2284"/>
                <a:ext cx="1463" cy="644"/>
                <a:chOff x="0" y="2284"/>
                <a:chExt cx="1463" cy="644"/>
              </a:xfrm>
            </p:grpSpPr>
            <p:sp>
              <p:nvSpPr>
                <p:cNvPr id="34" name="Rectangle 17"/>
                <p:cNvSpPr>
                  <a:spLocks noChangeArrowheads="1"/>
                </p:cNvSpPr>
                <p:nvPr/>
              </p:nvSpPr>
              <p:spPr bwMode="auto">
                <a:xfrm>
                  <a:off x="0" y="2284"/>
                  <a:ext cx="1463" cy="6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de-DE" altLang="en-US" sz="1800" dirty="0" smtClean="0">
                      <a:solidFill>
                        <a:srgbClr val="000000"/>
                      </a:solidFill>
                      <a:latin typeface="+mn-lt"/>
                    </a:rPr>
                    <a:t>Vertikale Linie</a:t>
                  </a:r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35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2284"/>
                  <a:ext cx="1463" cy="6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19" name="Group 48"/>
              <p:cNvGrpSpPr>
                <a:grpSpLocks/>
              </p:cNvGrpSpPr>
              <p:nvPr/>
            </p:nvGrpSpPr>
            <p:grpSpPr bwMode="auto">
              <a:xfrm>
                <a:off x="1463" y="2284"/>
                <a:ext cx="862" cy="644"/>
                <a:chOff x="1463" y="2284"/>
                <a:chExt cx="862" cy="644"/>
              </a:xfrm>
            </p:grpSpPr>
            <p:sp>
              <p:nvSpPr>
                <p:cNvPr id="32" name="Rectangle 18"/>
                <p:cNvSpPr>
                  <a:spLocks noChangeArrowheads="1"/>
                </p:cNvSpPr>
                <p:nvPr/>
              </p:nvSpPr>
              <p:spPr bwMode="auto">
                <a:xfrm>
                  <a:off x="1463" y="2284"/>
                  <a:ext cx="862" cy="6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de-DE" altLang="en-US" sz="1800" dirty="0" smtClean="0">
                      <a:latin typeface="+mn-lt"/>
                    </a:rPr>
                    <a:t>              </a:t>
                  </a:r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33" name="Rectangle 47"/>
                <p:cNvSpPr>
                  <a:spLocks noChangeArrowheads="1"/>
                </p:cNvSpPr>
                <p:nvPr/>
              </p:nvSpPr>
              <p:spPr bwMode="auto">
                <a:xfrm>
                  <a:off x="1463" y="2284"/>
                  <a:ext cx="862" cy="6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20" name="Group 50"/>
              <p:cNvGrpSpPr>
                <a:grpSpLocks/>
              </p:cNvGrpSpPr>
              <p:nvPr/>
            </p:nvGrpSpPr>
            <p:grpSpPr bwMode="auto">
              <a:xfrm>
                <a:off x="2325" y="2284"/>
                <a:ext cx="2518" cy="644"/>
                <a:chOff x="2325" y="2284"/>
                <a:chExt cx="2518" cy="644"/>
              </a:xfrm>
            </p:grpSpPr>
            <p:sp>
              <p:nvSpPr>
                <p:cNvPr id="30" name="Rectangle 20"/>
                <p:cNvSpPr>
                  <a:spLocks noChangeArrowheads="1"/>
                </p:cNvSpPr>
                <p:nvPr/>
              </p:nvSpPr>
              <p:spPr bwMode="auto">
                <a:xfrm>
                  <a:off x="2325" y="2284"/>
                  <a:ext cx="2518" cy="6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de-DE" altLang="en-US" sz="1800" dirty="0" smtClean="0">
                      <a:solidFill>
                        <a:srgbClr val="000000"/>
                      </a:solidFill>
                      <a:latin typeface="+mn-lt"/>
                    </a:rPr>
                    <a:t>Abstammung</a:t>
                  </a:r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31" name="Rectangle 49"/>
                <p:cNvSpPr>
                  <a:spLocks noChangeArrowheads="1"/>
                </p:cNvSpPr>
                <p:nvPr/>
              </p:nvSpPr>
              <p:spPr bwMode="auto">
                <a:xfrm>
                  <a:off x="2325" y="2284"/>
                  <a:ext cx="2518" cy="64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21" name="Group 52"/>
              <p:cNvGrpSpPr>
                <a:grpSpLocks/>
              </p:cNvGrpSpPr>
              <p:nvPr/>
            </p:nvGrpSpPr>
            <p:grpSpPr bwMode="auto">
              <a:xfrm>
                <a:off x="0" y="2928"/>
                <a:ext cx="1463" cy="404"/>
                <a:chOff x="0" y="2928"/>
                <a:chExt cx="1463" cy="404"/>
              </a:xfrm>
            </p:grpSpPr>
            <p:sp>
              <p:nvSpPr>
                <p:cNvPr id="28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2928"/>
                  <a:ext cx="1463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de-DE" altLang="en-US" sz="1800" dirty="0" smtClean="0">
                      <a:solidFill>
                        <a:srgbClr val="000000"/>
                      </a:solidFill>
                      <a:latin typeface="+mn-lt"/>
                    </a:rPr>
                    <a:t>Horizontale Linie </a:t>
                  </a:r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29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2928"/>
                  <a:ext cx="1463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22" name="Group 54"/>
              <p:cNvGrpSpPr>
                <a:grpSpLocks/>
              </p:cNvGrpSpPr>
              <p:nvPr/>
            </p:nvGrpSpPr>
            <p:grpSpPr bwMode="auto">
              <a:xfrm>
                <a:off x="1463" y="2928"/>
                <a:ext cx="862" cy="404"/>
                <a:chOff x="1463" y="2928"/>
                <a:chExt cx="862" cy="404"/>
              </a:xfrm>
            </p:grpSpPr>
            <p:sp>
              <p:nvSpPr>
                <p:cNvPr id="26" name="Rectangle 22"/>
                <p:cNvSpPr>
                  <a:spLocks noChangeArrowheads="1"/>
                </p:cNvSpPr>
                <p:nvPr/>
              </p:nvSpPr>
              <p:spPr bwMode="auto">
                <a:xfrm>
                  <a:off x="1463" y="2928"/>
                  <a:ext cx="862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de-DE" altLang="en-US" sz="1800" dirty="0" smtClean="0">
                      <a:latin typeface="+mn-lt"/>
                    </a:rPr>
                    <a:t>            </a:t>
                  </a:r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27" name="Rectangle 53"/>
                <p:cNvSpPr>
                  <a:spLocks noChangeArrowheads="1"/>
                </p:cNvSpPr>
                <p:nvPr/>
              </p:nvSpPr>
              <p:spPr bwMode="auto">
                <a:xfrm>
                  <a:off x="1463" y="2928"/>
                  <a:ext cx="862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  <p:grpSp>
            <p:nvGrpSpPr>
              <p:cNvPr id="23" name="Group 56"/>
              <p:cNvGrpSpPr>
                <a:grpSpLocks/>
              </p:cNvGrpSpPr>
              <p:nvPr/>
            </p:nvGrpSpPr>
            <p:grpSpPr bwMode="auto">
              <a:xfrm>
                <a:off x="2325" y="2928"/>
                <a:ext cx="2518" cy="404"/>
                <a:chOff x="2325" y="2928"/>
                <a:chExt cx="2518" cy="404"/>
              </a:xfrm>
            </p:grpSpPr>
            <p:sp>
              <p:nvSpPr>
                <p:cNvPr id="24" name="Rectangle 24"/>
                <p:cNvSpPr>
                  <a:spLocks noChangeArrowheads="1"/>
                </p:cNvSpPr>
                <p:nvPr/>
              </p:nvSpPr>
              <p:spPr bwMode="auto">
                <a:xfrm>
                  <a:off x="2325" y="2928"/>
                  <a:ext cx="2518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r>
                    <a:rPr lang="de-DE" altLang="en-US" sz="1800" dirty="0" smtClean="0">
                      <a:solidFill>
                        <a:srgbClr val="000000"/>
                      </a:solidFill>
                      <a:latin typeface="+mn-lt"/>
                    </a:rPr>
                    <a:t>Geschwister</a:t>
                  </a:r>
                  <a:endParaRPr lang="de-DE" altLang="en-US" sz="1800" dirty="0">
                    <a:latin typeface="+mn-lt"/>
                  </a:endParaRPr>
                </a:p>
              </p:txBody>
            </p:sp>
            <p:sp>
              <p:nvSpPr>
                <p:cNvPr id="25" name="Rectangle 55"/>
                <p:cNvSpPr>
                  <a:spLocks noChangeArrowheads="1"/>
                </p:cNvSpPr>
                <p:nvPr/>
              </p:nvSpPr>
              <p:spPr bwMode="auto">
                <a:xfrm>
                  <a:off x="2325" y="2928"/>
                  <a:ext cx="2518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7">
                      <a:solidFill>
                        <a:srgbClr val="A0A0A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9pPr>
                </a:lstStyle>
                <a:p>
                  <a:pPr eaLnBrk="1" hangingPunct="1"/>
                  <a:endParaRPr lang="de-DE" altLang="en-US" sz="1800" dirty="0">
                    <a:latin typeface="+mn-lt"/>
                  </a:endParaRPr>
                </a:p>
              </p:txBody>
            </p:sp>
          </p:grpSp>
        </p:grpSp>
        <p:sp>
          <p:nvSpPr>
            <p:cNvPr id="7" name="Rectangle 58"/>
            <p:cNvSpPr>
              <a:spLocks noChangeArrowheads="1"/>
            </p:cNvSpPr>
            <p:nvPr/>
          </p:nvSpPr>
          <p:spPr bwMode="auto">
            <a:xfrm>
              <a:off x="-3" y="745"/>
              <a:ext cx="4849" cy="25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0A0A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de-DE" altLang="en-US" sz="1800" dirty="0">
                <a:latin typeface="+mn-lt"/>
              </a:endParaRPr>
            </a:p>
          </p:txBody>
        </p:sp>
      </p:grpSp>
      <p:pic>
        <p:nvPicPr>
          <p:cNvPr id="56" name="Picture 7" descr="http://www.umanitoba.ca/anthropology/tutor/fundamentals/fema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60" y="2990214"/>
            <a:ext cx="3079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11" descr="http://www.umanitoba.ca/anthropology/tutor/fundamentals/mal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360" y="3752214"/>
            <a:ext cx="274638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15" descr="http://www.umanitoba.ca/anthropology/tutor/fundamentals/marriage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560" y="4361814"/>
            <a:ext cx="83502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19" descr="http://www.umanitoba.ca/anthropology/tutor/fundamentals/descent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560" y="4895214"/>
            <a:ext cx="892175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Picture 23" descr="http://www.umanitoba.ca/anthropology/tutor/fundamentals/sibling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760" y="5962014"/>
            <a:ext cx="788988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815340" y="1615241"/>
            <a:ext cx="3451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Ethnologische Symbole:</a:t>
            </a:r>
            <a:endParaRPr lang="de-DE" sz="2400" dirty="0"/>
          </a:p>
        </p:txBody>
      </p:sp>
      <p:sp>
        <p:nvSpPr>
          <p:cNvPr id="62" name="Rectangle 8"/>
          <p:cNvSpPr>
            <a:spLocks noChangeArrowheads="1"/>
          </p:cNvSpPr>
          <p:nvPr/>
        </p:nvSpPr>
        <p:spPr bwMode="auto">
          <a:xfrm>
            <a:off x="6057901" y="2721927"/>
            <a:ext cx="3997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female</a:t>
            </a: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6057901" y="3544252"/>
            <a:ext cx="39973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>
                <a:solidFill>
                  <a:schemeClr val="bg1">
                    <a:lumMod val="65000"/>
                  </a:schemeClr>
                </a:solidFill>
                <a:latin typeface="+mn-lt"/>
              </a:rPr>
              <a:t>male</a:t>
            </a:r>
          </a:p>
        </p:txBody>
      </p:sp>
      <p:sp>
        <p:nvSpPr>
          <p:cNvPr id="64" name="Rectangle 16"/>
          <p:cNvSpPr>
            <a:spLocks noChangeArrowheads="1"/>
          </p:cNvSpPr>
          <p:nvPr/>
        </p:nvSpPr>
        <p:spPr bwMode="auto">
          <a:xfrm>
            <a:off x="6057901" y="4366577"/>
            <a:ext cx="3997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>
                <a:solidFill>
                  <a:schemeClr val="bg1">
                    <a:lumMod val="65000"/>
                  </a:schemeClr>
                </a:solidFill>
                <a:latin typeface="+mn-lt"/>
              </a:rPr>
              <a:t>marriage</a:t>
            </a:r>
          </a:p>
        </p:txBody>
      </p:sp>
      <p:sp>
        <p:nvSpPr>
          <p:cNvPr id="65" name="Rectangle 20"/>
          <p:cNvSpPr>
            <a:spLocks noChangeArrowheads="1"/>
          </p:cNvSpPr>
          <p:nvPr/>
        </p:nvSpPr>
        <p:spPr bwMode="auto">
          <a:xfrm>
            <a:off x="6057901" y="4823777"/>
            <a:ext cx="3997325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>
                <a:solidFill>
                  <a:schemeClr val="bg1">
                    <a:lumMod val="65000"/>
                  </a:schemeClr>
                </a:solidFill>
                <a:latin typeface="+mn-lt"/>
              </a:rPr>
              <a:t>descent or parentage</a:t>
            </a:r>
          </a:p>
        </p:txBody>
      </p:sp>
      <p:sp>
        <p:nvSpPr>
          <p:cNvPr id="66" name="Rectangle 24"/>
          <p:cNvSpPr>
            <a:spLocks noChangeArrowheads="1"/>
          </p:cNvSpPr>
          <p:nvPr/>
        </p:nvSpPr>
        <p:spPr bwMode="auto">
          <a:xfrm>
            <a:off x="6057901" y="5846127"/>
            <a:ext cx="3997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sibling </a:t>
            </a:r>
            <a:r>
              <a:rPr lang="en-GB" altLang="en-US" sz="18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bond</a:t>
            </a:r>
            <a:endParaRPr lang="en-GB" altLang="en-US" sz="18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95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5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723900" y="1524000"/>
            <a:ext cx="7696200" cy="4114800"/>
          </a:xfrm>
        </p:spPr>
        <p:txBody>
          <a:bodyPr/>
          <a:lstStyle/>
          <a:p>
            <a:pPr marL="0" indent="0" algn="ctr">
              <a:buNone/>
            </a:pPr>
            <a:endParaRPr lang="de-CH" sz="4000" dirty="0">
              <a:latin typeface="Helvetica"/>
              <a:cs typeface="Helvetica"/>
            </a:endParaRPr>
          </a:p>
          <a:p>
            <a:pPr marL="0" indent="0" algn="ctr">
              <a:buNone/>
            </a:pPr>
            <a:r>
              <a:rPr lang="de-CH" sz="4000" dirty="0">
                <a:latin typeface="Helvetica"/>
                <a:cs typeface="Helvetica"/>
              </a:rPr>
              <a:t>.</a:t>
            </a:r>
            <a:endParaRPr lang="de-CH" sz="4000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Figure 1: Kinship Diagr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5999"/>
            <a:ext cx="7924800" cy="365760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815340" y="1615241"/>
            <a:ext cx="3801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Verwandtschaftsdiagramm:</a:t>
            </a:r>
            <a:endParaRPr lang="de-DE" sz="2400" dirty="0"/>
          </a:p>
        </p:txBody>
      </p:sp>
      <p:sp>
        <p:nvSpPr>
          <p:cNvPr id="7" name="Rechteck 6"/>
          <p:cNvSpPr/>
          <p:nvPr/>
        </p:nvSpPr>
        <p:spPr>
          <a:xfrm>
            <a:off x="685800" y="6152692"/>
            <a:ext cx="71287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4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ode"/>
              </a:rPr>
              <a:t>Schwimmer</a:t>
            </a:r>
            <a:r>
              <a:rPr lang="en-GB" sz="14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ode"/>
              </a:rPr>
              <a:t>, Brian, Kinship and Social Organization: </a:t>
            </a:r>
            <a:r>
              <a:rPr lang="en-GB" sz="1400" u="sng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SimSun" panose="02010600030101010101" pitchFamily="2" charset="-122"/>
                <a:cs typeface="Code"/>
                <a:hlinkClick r:id="rId4"/>
              </a:rPr>
              <a:t>http://umanitoba.ca/faculties/arts/anthropology/tutor/index.html</a:t>
            </a:r>
            <a:endParaRPr lang="en-GB" sz="1400" dirty="0">
              <a:solidFill>
                <a:schemeClr val="bg1">
                  <a:lumMod val="65000"/>
                </a:schemeClr>
              </a:solidFill>
              <a:latin typeface="Code"/>
              <a:ea typeface="SimSun" panose="02010600030101010101" pitchFamily="2" charset="-122"/>
              <a:cs typeface="Code"/>
            </a:endParaRPr>
          </a:p>
        </p:txBody>
      </p:sp>
    </p:spTree>
    <p:extLst>
      <p:ext uri="{BB962C8B-B14F-4D97-AF65-F5344CB8AC3E}">
        <p14:creationId xmlns:p14="http://schemas.microsoft.com/office/powerpoint/2010/main" val="405137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5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723900" y="1524000"/>
            <a:ext cx="7696200" cy="4114800"/>
          </a:xfrm>
        </p:spPr>
        <p:txBody>
          <a:bodyPr/>
          <a:lstStyle/>
          <a:p>
            <a:pPr marL="0" indent="0" algn="ctr">
              <a:buNone/>
            </a:pPr>
            <a:endParaRPr lang="de-CH" sz="4000" dirty="0">
              <a:latin typeface="Helvetica"/>
              <a:cs typeface="Helvetica"/>
            </a:endParaRPr>
          </a:p>
          <a:p>
            <a:pPr marL="0" indent="0" algn="ctr">
              <a:buNone/>
            </a:pPr>
            <a:endParaRPr lang="de-CH" sz="4000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Object 17"/>
          <p:cNvGraphicFramePr>
            <a:graphicFrameLocks noChangeAspect="1"/>
          </p:cNvGraphicFramePr>
          <p:nvPr>
            <p:extLst/>
          </p:nvPr>
        </p:nvGraphicFramePr>
        <p:xfrm>
          <a:off x="1540864" y="2136643"/>
          <a:ext cx="6062272" cy="40285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Image" r:id="rId4" imgW="6768254" imgH="4495238" progId="Photoshop.Image.7">
                  <p:embed/>
                </p:oleObj>
              </mc:Choice>
              <mc:Fallback>
                <p:oleObj name="Image" r:id="rId4" imgW="6768254" imgH="4495238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0864" y="2136643"/>
                        <a:ext cx="6062272" cy="40285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/>
          <p:cNvSpPr/>
          <p:nvPr/>
        </p:nvSpPr>
        <p:spPr>
          <a:xfrm>
            <a:off x="723900" y="1491735"/>
            <a:ext cx="27880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131413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Bilaterale Verwandtschaft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4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5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723900" y="1524000"/>
            <a:ext cx="7696200" cy="4114800"/>
          </a:xfrm>
        </p:spPr>
        <p:txBody>
          <a:bodyPr/>
          <a:lstStyle/>
          <a:p>
            <a:pPr marL="0" indent="0" algn="ctr">
              <a:buNone/>
            </a:pPr>
            <a:endParaRPr lang="de-CH" sz="4000" dirty="0">
              <a:latin typeface="Helvetica"/>
              <a:cs typeface="Helvetica"/>
            </a:endParaRPr>
          </a:p>
          <a:p>
            <a:pPr marL="0" indent="0" algn="ctr">
              <a:buNone/>
            </a:pPr>
            <a:r>
              <a:rPr lang="de-CH" sz="4000" dirty="0">
                <a:latin typeface="Helvetica"/>
                <a:cs typeface="Helvetica"/>
              </a:rPr>
              <a:t>.</a:t>
            </a:r>
            <a:endParaRPr lang="de-CH" sz="4000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Object 28"/>
          <p:cNvGraphicFramePr>
            <a:graphicFrameLocks noChangeAspect="1"/>
          </p:cNvGraphicFramePr>
          <p:nvPr>
            <p:extLst/>
          </p:nvPr>
        </p:nvGraphicFramePr>
        <p:xfrm>
          <a:off x="1707994" y="2001494"/>
          <a:ext cx="5733735" cy="3809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Image" r:id="rId4" imgW="6768254" imgH="4495238" progId="Photoshop.Image.7">
                  <p:embed/>
                </p:oleObj>
              </mc:Choice>
              <mc:Fallback>
                <p:oleObj name="Image" r:id="rId4" imgW="6768254" imgH="4495238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7994" y="2001494"/>
                        <a:ext cx="5733735" cy="38090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/>
          <p:cNvSpPr/>
          <p:nvPr/>
        </p:nvSpPr>
        <p:spPr>
          <a:xfrm>
            <a:off x="723900" y="1491735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131413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Deszendenz und Filiation</a:t>
            </a:r>
            <a:endParaRPr lang="en-GB" dirty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1454049" y="2029212"/>
            <a:ext cx="29977" cy="35096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 rot="16200000">
            <a:off x="-286013" y="3574831"/>
            <a:ext cx="274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Deszendenz</a:t>
            </a:r>
            <a:r>
              <a:rPr lang="en-GB" dirty="0" smtClean="0"/>
              <a:t> (</a:t>
            </a:r>
            <a:r>
              <a:rPr lang="en-GB" dirty="0" err="1" smtClean="0"/>
              <a:t>Abstammung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Ellipse 8"/>
          <p:cNvSpPr/>
          <p:nvPr/>
        </p:nvSpPr>
        <p:spPr>
          <a:xfrm>
            <a:off x="3830299" y="3397770"/>
            <a:ext cx="1521502" cy="3672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Gerader Verbinder 9"/>
          <p:cNvCxnSpPr/>
          <p:nvPr/>
        </p:nvCxnSpPr>
        <p:spPr>
          <a:xfrm>
            <a:off x="5115550" y="3728178"/>
            <a:ext cx="1161738" cy="1356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6277288" y="4912306"/>
            <a:ext cx="931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Filiation</a:t>
            </a:r>
            <a:endParaRPr lang="en-GB" dirty="0"/>
          </a:p>
        </p:txBody>
      </p:sp>
      <p:sp>
        <p:nvSpPr>
          <p:cNvPr id="12" name="Text Box 30"/>
          <p:cNvSpPr txBox="1">
            <a:spLocks noChangeArrowheads="1"/>
          </p:cNvSpPr>
          <p:nvPr/>
        </p:nvSpPr>
        <p:spPr bwMode="auto">
          <a:xfrm>
            <a:off x="1145914" y="6343403"/>
            <a:ext cx="76907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dirty="0">
                <a:latin typeface="+mn-lt"/>
              </a:rPr>
              <a:t> </a:t>
            </a:r>
            <a:r>
              <a:rPr lang="en-GB" altLang="en-US" sz="1800" dirty="0" err="1" smtClean="0">
                <a:latin typeface="+mn-lt"/>
              </a:rPr>
              <a:t>Kollaterale</a:t>
            </a:r>
            <a:r>
              <a:rPr lang="en-GB" altLang="en-US" sz="1800" dirty="0" smtClean="0">
                <a:latin typeface="+mn-lt"/>
              </a:rPr>
              <a:t> </a:t>
            </a:r>
            <a:r>
              <a:rPr lang="en-GB" altLang="en-US" sz="1800" dirty="0" err="1" smtClean="0">
                <a:latin typeface="+mn-lt"/>
              </a:rPr>
              <a:t>Verwandte</a:t>
            </a:r>
            <a:r>
              <a:rPr lang="en-GB" altLang="en-US" sz="1800" dirty="0" smtClean="0">
                <a:latin typeface="+mn-lt"/>
              </a:rPr>
              <a:t> // Collateral </a:t>
            </a:r>
            <a:r>
              <a:rPr lang="en-GB" altLang="en-US" sz="1800" dirty="0">
                <a:latin typeface="+mn-lt"/>
              </a:rPr>
              <a:t>Kin </a:t>
            </a:r>
            <a:r>
              <a:rPr lang="en-GB" altLang="en-US" sz="1800" dirty="0" smtClean="0">
                <a:latin typeface="+mn-lt"/>
              </a:rPr>
              <a:t>– </a:t>
            </a:r>
            <a:r>
              <a:rPr lang="en-GB" altLang="en-US" sz="1800" dirty="0" err="1" smtClean="0">
                <a:latin typeface="+mn-lt"/>
              </a:rPr>
              <a:t>Geschwisterlinien</a:t>
            </a:r>
            <a:r>
              <a:rPr lang="en-GB" altLang="en-US" sz="1800" dirty="0" smtClean="0">
                <a:latin typeface="+mn-lt"/>
              </a:rPr>
              <a:t> //sibling branches</a:t>
            </a:r>
            <a:endParaRPr lang="en-GB" altLang="en-US" sz="1800" dirty="0">
              <a:latin typeface="+mn-lt"/>
            </a:endParaRPr>
          </a:p>
        </p:txBody>
      </p:sp>
      <p:sp>
        <p:nvSpPr>
          <p:cNvPr id="13" name="Text Box 31"/>
          <p:cNvSpPr txBox="1">
            <a:spLocks noChangeArrowheads="1"/>
          </p:cNvSpPr>
          <p:nvPr/>
        </p:nvSpPr>
        <p:spPr bwMode="auto">
          <a:xfrm>
            <a:off x="1196715" y="5817819"/>
            <a:ext cx="745261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800" dirty="0" err="1" smtClean="0">
                <a:latin typeface="+mn-lt"/>
              </a:rPr>
              <a:t>Lineale</a:t>
            </a:r>
            <a:r>
              <a:rPr lang="en-GB" altLang="en-US" sz="1800" dirty="0" smtClean="0">
                <a:latin typeface="+mn-lt"/>
              </a:rPr>
              <a:t> </a:t>
            </a:r>
            <a:r>
              <a:rPr lang="en-GB" altLang="en-US" sz="1800" dirty="0" err="1" smtClean="0">
                <a:latin typeface="+mn-lt"/>
              </a:rPr>
              <a:t>Verwandte</a:t>
            </a:r>
            <a:r>
              <a:rPr lang="en-GB" altLang="en-US" sz="1800" dirty="0" smtClean="0">
                <a:latin typeface="+mn-lt"/>
              </a:rPr>
              <a:t> // Lineal </a:t>
            </a:r>
            <a:r>
              <a:rPr lang="en-GB" altLang="en-US" sz="1800" dirty="0">
                <a:latin typeface="+mn-lt"/>
              </a:rPr>
              <a:t>Kin </a:t>
            </a:r>
            <a:r>
              <a:rPr lang="en-GB" altLang="en-US" sz="1800" dirty="0" smtClean="0">
                <a:latin typeface="+mn-lt"/>
              </a:rPr>
              <a:t>– </a:t>
            </a:r>
            <a:r>
              <a:rPr lang="en-GB" altLang="en-US" sz="1800" dirty="0" err="1" smtClean="0">
                <a:latin typeface="+mn-lt"/>
              </a:rPr>
              <a:t>Vorfahren</a:t>
            </a:r>
            <a:r>
              <a:rPr lang="en-GB" altLang="en-US" sz="1800" dirty="0" smtClean="0">
                <a:latin typeface="+mn-lt"/>
              </a:rPr>
              <a:t> o. </a:t>
            </a:r>
            <a:r>
              <a:rPr lang="en-GB" altLang="en-US" sz="1800" dirty="0" err="1" smtClean="0">
                <a:latin typeface="+mn-lt"/>
              </a:rPr>
              <a:t>Nachfahren</a:t>
            </a:r>
            <a:r>
              <a:rPr lang="en-GB" altLang="en-US" sz="1800" dirty="0" smtClean="0">
                <a:latin typeface="+mn-lt"/>
              </a:rPr>
              <a:t> // ancestors </a:t>
            </a:r>
            <a:r>
              <a:rPr lang="en-GB" altLang="en-US" sz="1800" dirty="0">
                <a:latin typeface="+mn-lt"/>
              </a:rPr>
              <a:t>or descendants</a:t>
            </a:r>
          </a:p>
        </p:txBody>
      </p:sp>
      <p:graphicFrame>
        <p:nvGraphicFramePr>
          <p:cNvPr id="14" name="Object 32"/>
          <p:cNvGraphicFramePr>
            <a:graphicFrameLocks noChangeAspect="1"/>
          </p:cNvGraphicFramePr>
          <p:nvPr>
            <p:extLst/>
          </p:nvPr>
        </p:nvGraphicFramePr>
        <p:xfrm>
          <a:off x="815715" y="5894019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Image" r:id="rId6" imgW="304547" imgH="304547" progId="Photoshop.Image.7">
                  <p:embed/>
                </p:oleObj>
              </mc:Choice>
              <mc:Fallback>
                <p:oleObj name="Image" r:id="rId6" imgW="304547" imgH="304547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715" y="5894019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4"/>
          <p:cNvGraphicFramePr>
            <a:graphicFrameLocks noChangeAspect="1"/>
          </p:cNvGraphicFramePr>
          <p:nvPr>
            <p:extLst/>
          </p:nvPr>
        </p:nvGraphicFramePr>
        <p:xfrm>
          <a:off x="815715" y="6351219"/>
          <a:ext cx="3302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Image" r:id="rId8" imgW="330159" imgH="317125" progId="Photoshop.Image.7">
                  <p:embed/>
                </p:oleObj>
              </mc:Choice>
              <mc:Fallback>
                <p:oleObj name="Image" r:id="rId8" imgW="330159" imgH="317125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715" y="6351219"/>
                        <a:ext cx="3302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374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5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723900" y="1524000"/>
            <a:ext cx="7696200" cy="4114800"/>
          </a:xfrm>
        </p:spPr>
        <p:txBody>
          <a:bodyPr/>
          <a:lstStyle/>
          <a:p>
            <a:pPr marL="0" indent="0" algn="ctr">
              <a:buNone/>
            </a:pPr>
            <a:endParaRPr lang="de-CH" sz="4000" dirty="0">
              <a:latin typeface="Helvetica"/>
              <a:cs typeface="Helvetica"/>
            </a:endParaRPr>
          </a:p>
          <a:p>
            <a:pPr marL="0" indent="0" algn="ctr">
              <a:buNone/>
            </a:pPr>
            <a:endParaRPr lang="de-CH" sz="4000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/>
          </p:nvPr>
        </p:nvGraphicFramePr>
        <p:xfrm>
          <a:off x="1551481" y="1966630"/>
          <a:ext cx="5876145" cy="3904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Image" r:id="rId4" imgW="6768254" imgH="4495238" progId="Photoshop.Image.7">
                  <p:embed/>
                </p:oleObj>
              </mc:Choice>
              <mc:Fallback>
                <p:oleObj name="Image" r:id="rId4" imgW="6768254" imgH="4495238" progId="Photoshop.Image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1481" y="1966630"/>
                        <a:ext cx="5876145" cy="39040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hteck 5"/>
          <p:cNvSpPr/>
          <p:nvPr/>
        </p:nvSpPr>
        <p:spPr>
          <a:xfrm>
            <a:off x="723900" y="1444899"/>
            <a:ext cx="3698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 smtClean="0">
                <a:solidFill>
                  <a:srgbClr val="131413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Agnatische</a:t>
            </a:r>
            <a:r>
              <a:rPr lang="de-DE" dirty="0" smtClean="0">
                <a:solidFill>
                  <a:srgbClr val="131413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 und uterine Verwandte</a:t>
            </a:r>
            <a:endParaRPr lang="en-GB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060" y="6068127"/>
            <a:ext cx="295275" cy="238125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6385" y="6420396"/>
            <a:ext cx="333375" cy="238125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1296649" y="6354792"/>
            <a:ext cx="6550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Patrilineare</a:t>
            </a:r>
            <a:r>
              <a:rPr lang="de-DE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// </a:t>
            </a:r>
            <a:r>
              <a:rPr lang="de-DE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agnatische</a:t>
            </a:r>
            <a:r>
              <a:rPr lang="de-DE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// Blutsverwandtschaft väterlicherseits</a:t>
            </a:r>
            <a:endParaRPr lang="en-GB" dirty="0"/>
          </a:p>
        </p:txBody>
      </p:sp>
      <p:sp>
        <p:nvSpPr>
          <p:cNvPr id="7" name="Rechteck 6"/>
          <p:cNvSpPr/>
          <p:nvPr/>
        </p:nvSpPr>
        <p:spPr>
          <a:xfrm>
            <a:off x="1278224" y="6023126"/>
            <a:ext cx="6438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Matrilineare</a:t>
            </a:r>
            <a:r>
              <a:rPr lang="de-DE" dirty="0" smtClean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// uterine // Blutsverwandtschaft mütterlicherseits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0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5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723900" y="1524000"/>
            <a:ext cx="7696200" cy="4114800"/>
          </a:xfrm>
        </p:spPr>
        <p:txBody>
          <a:bodyPr/>
          <a:lstStyle/>
          <a:p>
            <a:pPr marL="0" indent="0" algn="ctr">
              <a:buNone/>
            </a:pPr>
            <a:endParaRPr lang="de-CH" sz="4000" dirty="0">
              <a:latin typeface="Helvetica"/>
              <a:cs typeface="Helvetica"/>
            </a:endParaRPr>
          </a:p>
          <a:p>
            <a:pPr marL="0" indent="0" algn="ctr">
              <a:buNone/>
            </a:pPr>
            <a:endParaRPr lang="de-CH" sz="4000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996305" y="2919411"/>
            <a:ext cx="576263" cy="43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168423" y="4188760"/>
            <a:ext cx="576263" cy="4318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438286" y="3523598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88243" y="3063874"/>
            <a:ext cx="936625" cy="73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88243" y="3208336"/>
            <a:ext cx="936625" cy="73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289854" y="3208336"/>
            <a:ext cx="20522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269105" y="2559049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/>
              <a:t>Mutter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212231" y="2560271"/>
            <a:ext cx="7005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 smtClean="0"/>
              <a:t>Vetter</a:t>
            </a:r>
            <a:endParaRPr lang="de-DE" altLang="en-US" sz="1600" dirty="0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7660130" y="2919411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5428105" y="3135311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7591436" y="2559049"/>
            <a:ext cx="5774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 smtClean="0"/>
              <a:t>Base</a:t>
            </a:r>
            <a:endParaRPr lang="de-DE" altLang="en-US" sz="1600" dirty="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924868" y="2559049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/>
              <a:t>Vater</a:t>
            </a: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4168423" y="471104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b="1" dirty="0"/>
              <a:t>Ego</a:t>
            </a:r>
          </a:p>
        </p:txBody>
      </p:sp>
      <p:sp>
        <p:nvSpPr>
          <p:cNvPr id="45" name="AutoShape 5"/>
          <p:cNvSpPr>
            <a:spLocks noChangeArrowheads="1"/>
          </p:cNvSpPr>
          <p:nvPr/>
        </p:nvSpPr>
        <p:spPr bwMode="auto">
          <a:xfrm>
            <a:off x="6299147" y="2919411"/>
            <a:ext cx="576263" cy="43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1984252" y="2955130"/>
            <a:ext cx="576262" cy="431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de-DE" dirty="0">
              <a:ea typeface="PMingLiU" panose="02020500000000000000" pitchFamily="18" charset="-120"/>
            </a:endParaRPr>
          </a:p>
        </p:txBody>
      </p:sp>
      <p:sp>
        <p:nvSpPr>
          <p:cNvPr id="46" name="Oval 4"/>
          <p:cNvSpPr>
            <a:spLocks noChangeArrowheads="1"/>
          </p:cNvSpPr>
          <p:nvPr/>
        </p:nvSpPr>
        <p:spPr bwMode="auto">
          <a:xfrm>
            <a:off x="786616" y="2925422"/>
            <a:ext cx="503238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269105" y="2919412"/>
            <a:ext cx="503238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2001694" y="2570147"/>
            <a:ext cx="7409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 smtClean="0"/>
              <a:t>Oheim</a:t>
            </a:r>
            <a:endParaRPr lang="de-DE" altLang="en-US" sz="1600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674575" y="2556639"/>
            <a:ext cx="8402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 smtClean="0"/>
              <a:t>Muhme</a:t>
            </a:r>
            <a:endParaRPr lang="de-DE" altLang="en-US" sz="1600" dirty="0"/>
          </a:p>
        </p:txBody>
      </p:sp>
      <p:sp>
        <p:nvSpPr>
          <p:cNvPr id="49" name="Rechteck 48"/>
          <p:cNvSpPr/>
          <p:nvPr/>
        </p:nvSpPr>
        <p:spPr>
          <a:xfrm>
            <a:off x="723900" y="1444899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131413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Deszendenz:</a:t>
            </a:r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>
            <a:off x="674575" y="5638800"/>
            <a:ext cx="340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Deutsches</a:t>
            </a:r>
            <a:r>
              <a:rPr lang="en-GB" dirty="0" smtClean="0"/>
              <a:t> System </a:t>
            </a:r>
            <a:r>
              <a:rPr lang="en-GB" dirty="0" err="1" smtClean="0"/>
              <a:t>bis</a:t>
            </a:r>
            <a:r>
              <a:rPr lang="en-GB" dirty="0" smtClean="0"/>
              <a:t> </a:t>
            </a:r>
            <a:r>
              <a:rPr lang="en-GB" dirty="0" err="1" smtClean="0"/>
              <a:t>Mitte</a:t>
            </a:r>
            <a:r>
              <a:rPr lang="en-GB" dirty="0" smtClean="0"/>
              <a:t> 16. </a:t>
            </a:r>
            <a:r>
              <a:rPr lang="en-GB" dirty="0" err="1" smtClean="0"/>
              <a:t>Jh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Rechteck 1"/>
          <p:cNvSpPr/>
          <p:nvPr/>
        </p:nvSpPr>
        <p:spPr>
          <a:xfrm>
            <a:off x="1243162" y="1924605"/>
            <a:ext cx="2787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rgbClr val="131413"/>
                </a:solidFill>
                <a:latin typeface="AGaramond-Regular"/>
                <a:ea typeface="SimSun" panose="02010600030101010101" pitchFamily="2" charset="-122"/>
                <a:cs typeface="AGaramond-Regular"/>
              </a:rPr>
              <a:t>Agnatisch</a:t>
            </a:r>
            <a:r>
              <a:rPr lang="de-DE" dirty="0">
                <a:solidFill>
                  <a:srgbClr val="131413"/>
                </a:solidFill>
                <a:latin typeface="AGaramond-Regular"/>
                <a:ea typeface="SimSun" panose="02010600030101010101" pitchFamily="2" charset="-122"/>
                <a:cs typeface="AGaramond-Regular"/>
              </a:rPr>
              <a:t> (über Männer) </a:t>
            </a:r>
            <a:endParaRPr lang="en-GB" dirty="0"/>
          </a:p>
        </p:txBody>
      </p:sp>
      <p:sp>
        <p:nvSpPr>
          <p:cNvPr id="4" name="Rechteck 3"/>
          <p:cNvSpPr/>
          <p:nvPr/>
        </p:nvSpPr>
        <p:spPr>
          <a:xfrm>
            <a:off x="5259830" y="1916947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131413"/>
                </a:solidFill>
                <a:latin typeface="AGaramond-Regular"/>
                <a:ea typeface="SimSun" panose="02010600030101010101" pitchFamily="2" charset="-122"/>
                <a:cs typeface="AGaramond-Regular"/>
              </a:rPr>
              <a:t>Uterin (über Frauen)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30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ceholder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  <a:ln/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chemeClr val="accent4">
                    <a:lumMod val="50000"/>
                  </a:schemeClr>
                </a:solidFill>
              </a:rPr>
              <a:t>Verwandtschaft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075" name="Placeholder 3"/>
          <p:cNvSpPr>
            <a:spLocks noGrp="1" noChangeArrowheads="1"/>
          </p:cNvSpPr>
          <p:nvPr>
            <p:ph type="body" idx="1"/>
          </p:nvPr>
        </p:nvSpPr>
        <p:spPr>
          <a:xfrm>
            <a:off x="723900" y="1524000"/>
            <a:ext cx="7696200" cy="4114800"/>
          </a:xfrm>
        </p:spPr>
        <p:txBody>
          <a:bodyPr/>
          <a:lstStyle/>
          <a:p>
            <a:pPr marL="0" indent="0" algn="ctr">
              <a:buNone/>
            </a:pPr>
            <a:endParaRPr lang="de-CH" sz="4000" dirty="0">
              <a:latin typeface="Helvetica"/>
              <a:cs typeface="Helvetica"/>
            </a:endParaRPr>
          </a:p>
          <a:p>
            <a:pPr marL="0" indent="0" algn="ctr">
              <a:buNone/>
            </a:pPr>
            <a:endParaRPr lang="de-CH" sz="4000" dirty="0" smtClean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62000" y="1219200"/>
            <a:ext cx="7658100" cy="0"/>
          </a:xfrm>
          <a:prstGeom prst="line">
            <a:avLst/>
          </a:prstGeom>
          <a:noFill/>
          <a:ln w="15875">
            <a:solidFill>
              <a:srgbClr val="9FACA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4996305" y="2919411"/>
            <a:ext cx="576263" cy="43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4168423" y="4188760"/>
            <a:ext cx="576263" cy="4318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4438286" y="3523598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988243" y="3063874"/>
            <a:ext cx="936625" cy="73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88243" y="3208336"/>
            <a:ext cx="936625" cy="73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1289854" y="3208336"/>
            <a:ext cx="20522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269105" y="2559049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/>
              <a:t>Mutter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212231" y="2560271"/>
            <a:ext cx="7005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 smtClean="0"/>
              <a:t>Vetter</a:t>
            </a:r>
            <a:endParaRPr lang="de-DE" altLang="en-US" sz="1600" dirty="0"/>
          </a:p>
        </p:txBody>
      </p:sp>
      <p:sp>
        <p:nvSpPr>
          <p:cNvPr id="22" name="Oval 22"/>
          <p:cNvSpPr>
            <a:spLocks noChangeArrowheads="1"/>
          </p:cNvSpPr>
          <p:nvPr/>
        </p:nvSpPr>
        <p:spPr bwMode="auto">
          <a:xfrm>
            <a:off x="7660130" y="2919411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5428105" y="3135311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7591436" y="2559049"/>
            <a:ext cx="57740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 smtClean="0"/>
              <a:t>Base</a:t>
            </a:r>
            <a:endParaRPr lang="de-DE" altLang="en-US" sz="1600" dirty="0"/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924868" y="2559049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/>
              <a:t>Vater</a:t>
            </a: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4168423" y="4711048"/>
            <a:ext cx="61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b="1" dirty="0"/>
              <a:t>Ego</a:t>
            </a:r>
          </a:p>
        </p:txBody>
      </p:sp>
      <p:sp>
        <p:nvSpPr>
          <p:cNvPr id="45" name="AutoShape 5"/>
          <p:cNvSpPr>
            <a:spLocks noChangeArrowheads="1"/>
          </p:cNvSpPr>
          <p:nvPr/>
        </p:nvSpPr>
        <p:spPr bwMode="auto">
          <a:xfrm>
            <a:off x="6299147" y="2919411"/>
            <a:ext cx="576263" cy="431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1984252" y="2955130"/>
            <a:ext cx="576262" cy="431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de-DE" dirty="0">
              <a:ea typeface="PMingLiU" panose="02020500000000000000" pitchFamily="18" charset="-120"/>
            </a:endParaRPr>
          </a:p>
        </p:txBody>
      </p:sp>
      <p:sp>
        <p:nvSpPr>
          <p:cNvPr id="46" name="Oval 4"/>
          <p:cNvSpPr>
            <a:spLocks noChangeArrowheads="1"/>
          </p:cNvSpPr>
          <p:nvPr/>
        </p:nvSpPr>
        <p:spPr bwMode="auto">
          <a:xfrm>
            <a:off x="786616" y="2925422"/>
            <a:ext cx="503238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269105" y="2919412"/>
            <a:ext cx="503238" cy="5032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2001694" y="2570147"/>
            <a:ext cx="7409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 smtClean="0"/>
              <a:t>Oheim</a:t>
            </a:r>
            <a:endParaRPr lang="de-DE" altLang="en-US" sz="1600" dirty="0"/>
          </a:p>
        </p:txBody>
      </p:sp>
      <p:sp>
        <p:nvSpPr>
          <p:cNvPr id="48" name="Text Box 24"/>
          <p:cNvSpPr txBox="1">
            <a:spLocks noChangeArrowheads="1"/>
          </p:cNvSpPr>
          <p:nvPr/>
        </p:nvSpPr>
        <p:spPr bwMode="auto">
          <a:xfrm>
            <a:off x="674575" y="2556639"/>
            <a:ext cx="8402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en-US" sz="1600" dirty="0" smtClean="0"/>
              <a:t>Muhme</a:t>
            </a:r>
            <a:endParaRPr lang="de-DE" altLang="en-US" sz="1600" dirty="0"/>
          </a:p>
        </p:txBody>
      </p:sp>
      <p:sp>
        <p:nvSpPr>
          <p:cNvPr id="3" name="Textfeld 2"/>
          <p:cNvSpPr txBox="1"/>
          <p:nvPr/>
        </p:nvSpPr>
        <p:spPr>
          <a:xfrm>
            <a:off x="674575" y="5638800"/>
            <a:ext cx="2096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Chinesisches</a:t>
            </a:r>
            <a:r>
              <a:rPr lang="en-GB" dirty="0" smtClean="0"/>
              <a:t> System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2008255" y="3625382"/>
            <a:ext cx="4627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舅</a:t>
            </a:r>
            <a:endParaRPr lang="de-DE" altLang="zh-CN" dirty="0" smtClean="0"/>
          </a:p>
          <a:p>
            <a:r>
              <a:rPr lang="de-DE" dirty="0" err="1" smtClean="0"/>
              <a:t>jiu</a:t>
            </a:r>
            <a:endParaRPr lang="en-GB" dirty="0"/>
          </a:p>
        </p:txBody>
      </p:sp>
      <p:sp>
        <p:nvSpPr>
          <p:cNvPr id="13" name="Textfeld 12"/>
          <p:cNvSpPr txBox="1"/>
          <p:nvPr/>
        </p:nvSpPr>
        <p:spPr>
          <a:xfrm>
            <a:off x="6489142" y="3629819"/>
            <a:ext cx="616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叔</a:t>
            </a:r>
            <a:endParaRPr lang="de-DE" altLang="zh-CN" dirty="0" smtClean="0"/>
          </a:p>
          <a:p>
            <a:r>
              <a:rPr lang="de-DE" dirty="0" err="1" smtClean="0"/>
              <a:t>shu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7819976" y="3629819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姑</a:t>
            </a:r>
            <a:endParaRPr lang="de-DE" altLang="zh-CN" dirty="0" smtClean="0"/>
          </a:p>
          <a:p>
            <a:r>
              <a:rPr lang="de-DE" dirty="0" err="1" smtClean="0"/>
              <a:t>gu</a:t>
            </a:r>
            <a:endParaRPr lang="en-GB" dirty="0"/>
          </a:p>
        </p:txBody>
      </p:sp>
      <p:sp>
        <p:nvSpPr>
          <p:cNvPr id="15" name="Rechteck 14"/>
          <p:cNvSpPr/>
          <p:nvPr/>
        </p:nvSpPr>
        <p:spPr>
          <a:xfrm>
            <a:off x="797813" y="3620129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SimSun" panose="02010600030101010101" pitchFamily="2" charset="-122"/>
                <a:ea typeface="SimSun" panose="02010600030101010101" pitchFamily="2" charset="-122"/>
              </a:rPr>
              <a:t>姨</a:t>
            </a:r>
          </a:p>
          <a:p>
            <a:r>
              <a:rPr lang="de-DE" dirty="0" err="1" smtClean="0">
                <a:ea typeface="SimSun" panose="02010600030101010101" pitchFamily="2" charset="-122"/>
              </a:rPr>
              <a:t>yi</a:t>
            </a:r>
            <a:endParaRPr lang="en-GB" dirty="0">
              <a:ea typeface="SimSun" panose="02010600030101010101" pitchFamily="2" charset="-122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3246901" y="3614284"/>
            <a:ext cx="4908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母</a:t>
            </a:r>
            <a:endParaRPr lang="de-DE" altLang="zh-TW" dirty="0" smtClean="0"/>
          </a:p>
          <a:p>
            <a:r>
              <a:rPr lang="de-DE" dirty="0" err="1" smtClean="0"/>
              <a:t>mu</a:t>
            </a:r>
            <a:endParaRPr lang="en-GB" dirty="0"/>
          </a:p>
        </p:txBody>
      </p:sp>
      <p:sp>
        <p:nvSpPr>
          <p:cNvPr id="19" name="Textfeld 18"/>
          <p:cNvSpPr txBox="1"/>
          <p:nvPr/>
        </p:nvSpPr>
        <p:spPr>
          <a:xfrm>
            <a:off x="5157070" y="3625382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父</a:t>
            </a:r>
            <a:endParaRPr lang="de-DE" altLang="zh-TW" dirty="0" smtClean="0"/>
          </a:p>
          <a:p>
            <a:r>
              <a:rPr lang="de-DE" dirty="0" err="1" smtClean="0"/>
              <a:t>fu</a:t>
            </a:r>
            <a:endParaRPr lang="en-GB" dirty="0"/>
          </a:p>
        </p:txBody>
      </p:sp>
      <p:sp>
        <p:nvSpPr>
          <p:cNvPr id="33" name="Rechteck 32"/>
          <p:cNvSpPr/>
          <p:nvPr/>
        </p:nvSpPr>
        <p:spPr>
          <a:xfrm>
            <a:off x="723900" y="1444899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131413"/>
                </a:solidFill>
                <a:effectLst/>
                <a:latin typeface="AGaramond-Regular"/>
                <a:ea typeface="SimSun" panose="02010600030101010101" pitchFamily="2" charset="-122"/>
                <a:cs typeface="AGaramond-Regular"/>
              </a:rPr>
              <a:t>Deszendenz:</a:t>
            </a:r>
            <a:endParaRPr lang="en-GB" dirty="0"/>
          </a:p>
        </p:txBody>
      </p:sp>
      <p:sp>
        <p:nvSpPr>
          <p:cNvPr id="34" name="Rechteck 33"/>
          <p:cNvSpPr/>
          <p:nvPr/>
        </p:nvSpPr>
        <p:spPr>
          <a:xfrm>
            <a:off x="1243162" y="1924605"/>
            <a:ext cx="2787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rgbClr val="131413"/>
                </a:solidFill>
                <a:latin typeface="AGaramond-Regular"/>
                <a:ea typeface="SimSun" panose="02010600030101010101" pitchFamily="2" charset="-122"/>
                <a:cs typeface="AGaramond-Regular"/>
              </a:rPr>
              <a:t>Agnatisch</a:t>
            </a:r>
            <a:r>
              <a:rPr lang="de-DE" dirty="0">
                <a:solidFill>
                  <a:srgbClr val="131413"/>
                </a:solidFill>
                <a:latin typeface="AGaramond-Regular"/>
                <a:ea typeface="SimSun" panose="02010600030101010101" pitchFamily="2" charset="-122"/>
                <a:cs typeface="AGaramond-Regular"/>
              </a:rPr>
              <a:t> (über Männer) </a:t>
            </a:r>
            <a:endParaRPr lang="en-GB" dirty="0"/>
          </a:p>
        </p:txBody>
      </p:sp>
      <p:sp>
        <p:nvSpPr>
          <p:cNvPr id="35" name="Rechteck 34"/>
          <p:cNvSpPr/>
          <p:nvPr/>
        </p:nvSpPr>
        <p:spPr>
          <a:xfrm>
            <a:off x="5259830" y="1916947"/>
            <a:ext cx="22749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131413"/>
                </a:solidFill>
                <a:latin typeface="AGaramond-Regular"/>
                <a:ea typeface="SimSun" panose="02010600030101010101" pitchFamily="2" charset="-122"/>
                <a:cs typeface="AGaramond-Regular"/>
              </a:rPr>
              <a:t>Uterin (über Frauen)</a:t>
            </a:r>
            <a:endParaRPr lang="en-GB" dirty="0"/>
          </a:p>
        </p:txBody>
      </p:sp>
      <p:sp>
        <p:nvSpPr>
          <p:cNvPr id="2" name="Ellipse 1"/>
          <p:cNvSpPr/>
          <p:nvPr/>
        </p:nvSpPr>
        <p:spPr>
          <a:xfrm rot="1872020">
            <a:off x="167977" y="2275849"/>
            <a:ext cx="4867155" cy="28211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feld 19"/>
          <p:cNvSpPr txBox="1"/>
          <p:nvPr/>
        </p:nvSpPr>
        <p:spPr>
          <a:xfrm>
            <a:off x="2008255" y="4539734"/>
            <a:ext cx="1071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unilateral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19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577</Words>
  <Application>Microsoft Office PowerPoint</Application>
  <PresentationFormat>Bildschirmpräsentation (4:3)</PresentationFormat>
  <Paragraphs>254</Paragraphs>
  <Slides>16</Slides>
  <Notes>14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12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30" baseType="lpstr">
      <vt:lpstr>AGaramond-Regular</vt:lpstr>
      <vt:lpstr>Code</vt:lpstr>
      <vt:lpstr>PMingLiU</vt:lpstr>
      <vt:lpstr>PMingLiU</vt:lpstr>
      <vt:lpstr>宋体</vt:lpstr>
      <vt:lpstr>宋体</vt:lpstr>
      <vt:lpstr>Arial</vt:lpstr>
      <vt:lpstr>Calibri</vt:lpstr>
      <vt:lpstr>Calibri Light</vt:lpstr>
      <vt:lpstr>Helvetica</vt:lpstr>
      <vt:lpstr>Times New Roman</vt:lpstr>
      <vt:lpstr>Wingdings</vt:lpstr>
      <vt:lpstr>Office Theme</vt:lpstr>
      <vt:lpstr>Image</vt:lpstr>
      <vt:lpstr>Familie und Elitenbildung in China </vt:lpstr>
      <vt:lpstr>Chinesische Verwandtschaftsbegriffe</vt:lpstr>
      <vt:lpstr>Verwandtschaft</vt:lpstr>
      <vt:lpstr>Verwandtschaft</vt:lpstr>
      <vt:lpstr>Verwandtschaft</vt:lpstr>
      <vt:lpstr>Verwandtschaft</vt:lpstr>
      <vt:lpstr>Verwandtschaft</vt:lpstr>
      <vt:lpstr>Verwandtschaft</vt:lpstr>
      <vt:lpstr>Verwandtschaft</vt:lpstr>
      <vt:lpstr>Verwandtschaft</vt:lpstr>
      <vt:lpstr>Verwandtschaft</vt:lpstr>
      <vt:lpstr>Verwandtschaft</vt:lpstr>
      <vt:lpstr>Verwandtschaft</vt:lpstr>
      <vt:lpstr>Verwandtschaft</vt:lpstr>
      <vt:lpstr>Verwandtschaft</vt:lpstr>
      <vt:lpstr>Verwandtschaft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Familie und Elitenbildung in China </dc:title>
  <dc:creator>Maria Khayutina</dc:creator>
  <cp:lastModifiedBy>Maria Khayutina</cp:lastModifiedBy>
  <cp:revision>40</cp:revision>
  <cp:lastPrinted>2015-05-15T18:51:19Z</cp:lastPrinted>
  <dcterms:created xsi:type="dcterms:W3CDTF">2015-04-20T12:13:23Z</dcterms:created>
  <dcterms:modified xsi:type="dcterms:W3CDTF">2015-05-15T18:52:26Z</dcterms:modified>
</cp:coreProperties>
</file>